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65" r:id="rId4"/>
    <p:sldId id="267" r:id="rId5"/>
    <p:sldId id="268" r:id="rId6"/>
    <p:sldId id="269" r:id="rId7"/>
    <p:sldId id="275" r:id="rId8"/>
    <p:sldId id="282" r:id="rId9"/>
    <p:sldId id="283" r:id="rId10"/>
    <p:sldId id="284" r:id="rId11"/>
    <p:sldId id="285" r:id="rId12"/>
    <p:sldId id="276" r:id="rId13"/>
    <p:sldId id="277" r:id="rId14"/>
    <p:sldId id="278" r:id="rId15"/>
    <p:sldId id="279" r:id="rId16"/>
    <p:sldId id="280" r:id="rId17"/>
    <p:sldId id="281" r:id="rId18"/>
    <p:sldId id="266" r:id="rId19"/>
    <p:sldId id="264" r:id="rId20"/>
    <p:sldId id="263" r:id="rId21"/>
    <p:sldId id="271" r:id="rId22"/>
    <p:sldId id="286" r:id="rId23"/>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114" d="100"/>
          <a:sy n="114" d="100"/>
        </p:scale>
        <p:origin x="-552"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0C701-5A9D-4DFB-881B-F7EC89DB711E}" type="datetimeFigureOut">
              <a:rPr lang="ru-RU" smtClean="0"/>
              <a:pPr/>
              <a:t>26.11.2016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6DA07-66AC-4ECC-A0D5-83BAD5D3BC56}" type="slidenum">
              <a:rPr lang="ru-RU" smtClean="0"/>
              <a:pPr/>
              <a:t>‹#›</a:t>
            </a:fld>
            <a:endParaRPr lang="ru-RU"/>
          </a:p>
        </p:txBody>
      </p:sp>
    </p:spTree>
    <p:extLst>
      <p:ext uri="{BB962C8B-B14F-4D97-AF65-F5344CB8AC3E}">
        <p14:creationId xmlns:p14="http://schemas.microsoft.com/office/powerpoint/2010/main" val="30926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28FC27E-8F2B-46D2-8D5D-5066ADB9923E}" type="slidenum">
              <a:rPr lang="en-US" altLang="zh-CN" smtClean="0">
                <a:ea typeface="宋体" panose="02010600030101010101" pitchFamily="2" charset="-122"/>
              </a:rPr>
              <a:pPr/>
              <a:t>8</a:t>
            </a:fld>
            <a:endParaRPr lang="en-US" altLang="zh-CN" smtClean="0">
              <a:ea typeface="宋体" panose="02010600030101010101" pitchFamily="2" charset="-122"/>
            </a:endParaRPr>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eaLnBrk="1" hangingPunct="1"/>
            <a:endParaRPr lang="en-US" altLang="zh-CN" sz="2400" dirty="0"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28FC27E-8F2B-46D2-8D5D-5066ADB9923E}" type="slidenum">
              <a:rPr lang="en-US" altLang="zh-CN" smtClean="0">
                <a:ea typeface="宋体" panose="02010600030101010101" pitchFamily="2" charset="-122"/>
              </a:rPr>
              <a:pPr/>
              <a:t>9</a:t>
            </a:fld>
            <a:endParaRPr lang="en-US" altLang="zh-CN" smtClean="0">
              <a:ea typeface="宋体" panose="02010600030101010101" pitchFamily="2" charset="-122"/>
            </a:endParaRPr>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eaLnBrk="1" hangingPunct="1"/>
            <a:endParaRPr lang="en-US" altLang="zh-CN" sz="2400" dirty="0"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28FC27E-8F2B-46D2-8D5D-5066ADB9923E}" type="slidenum">
              <a:rPr lang="en-US" altLang="zh-CN" smtClean="0">
                <a:ea typeface="宋体" panose="02010600030101010101" pitchFamily="2" charset="-122"/>
              </a:rPr>
              <a:pPr/>
              <a:t>10</a:t>
            </a:fld>
            <a:endParaRPr lang="en-US" altLang="zh-CN" smtClean="0">
              <a:ea typeface="宋体" panose="02010600030101010101" pitchFamily="2" charset="-122"/>
            </a:endParaRPr>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eaLnBrk="1" hangingPunct="1"/>
            <a:endParaRPr lang="en-US" altLang="zh-CN" sz="2400" dirty="0"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28FC27E-8F2B-46D2-8D5D-5066ADB9923E}" type="slidenum">
              <a:rPr lang="en-US" altLang="zh-CN" smtClean="0">
                <a:ea typeface="宋体" panose="02010600030101010101" pitchFamily="2" charset="-122"/>
              </a:rPr>
              <a:pPr/>
              <a:t>11</a:t>
            </a:fld>
            <a:endParaRPr lang="en-US" altLang="zh-CN" smtClean="0">
              <a:ea typeface="宋体" panose="02010600030101010101" pitchFamily="2" charset="-122"/>
            </a:endParaRPr>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eaLnBrk="1" hangingPunct="1"/>
            <a:endParaRPr lang="en-US" altLang="zh-CN" sz="2400" dirty="0"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5A21A50-EC5F-45AF-8452-E9E00AAEF3E6}" type="datetimeFigureOut">
              <a:rPr lang="ru-RU"/>
              <a:pPr>
                <a:defRPr/>
              </a:pPr>
              <a:t>26.11.2016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959E4D-4E10-4660-A55C-3A90A365CE1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FE25C3-24A3-4E35-98B4-AF4B94475BD4}" type="datetimeFigureOut">
              <a:rPr lang="ru-RU"/>
              <a:pPr>
                <a:defRPr/>
              </a:pPr>
              <a:t>26.11.2016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9D84CE-3C0C-409A-BEFB-FA97E478F8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AFE72C-7BF2-44BE-ADB9-6CF72B007CAE}" type="datetimeFigureOut">
              <a:rPr lang="ru-RU"/>
              <a:pPr>
                <a:defRPr/>
              </a:pPr>
              <a:t>26.11.2016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58C8AE-8F33-48F5-A93D-11E68E18632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E4AEAD-0003-4C91-8345-A640850FFBCC}" type="datetimeFigureOut">
              <a:rPr lang="ru-RU"/>
              <a:pPr>
                <a:defRPr/>
              </a:pPr>
              <a:t>26.11.2016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845481-6354-4EBA-927B-0C4A411AABD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B386E9B-E57D-4FE3-A602-3F730B07F9E3}" type="datetimeFigureOut">
              <a:rPr lang="ru-RU"/>
              <a:pPr>
                <a:defRPr/>
              </a:pPr>
              <a:t>26.11.2016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16F86B-4D8C-47AB-9B53-13B09A16800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D596F51-A88D-4C27-8F9D-7E9513564064}" type="datetimeFigureOut">
              <a:rPr lang="ru-RU"/>
              <a:pPr>
                <a:defRPr/>
              </a:pPr>
              <a:t>26.11.2016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EB6528-02E3-4783-B687-FCBFF0C2929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70462BA-F781-405E-83E0-E15BED1C1B84}" type="datetimeFigureOut">
              <a:rPr lang="ru-RU"/>
              <a:pPr>
                <a:defRPr/>
              </a:pPr>
              <a:t>26.11.2016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B543E1B-8B0E-429C-AC4D-3535528FE9B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43B6B71-C157-4706-8DBF-AE2A300944D8}" type="datetimeFigureOut">
              <a:rPr lang="ru-RU"/>
              <a:pPr>
                <a:defRPr/>
              </a:pPr>
              <a:t>26.11.2016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E7012FA-C9E2-4933-9DD9-4C16D8948EE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49EC370-76EB-4119-9C45-A23D1716D716}" type="datetimeFigureOut">
              <a:rPr lang="ru-RU"/>
              <a:pPr>
                <a:defRPr/>
              </a:pPr>
              <a:t>26.11.2016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17375E9-27C9-4CE3-8902-6872BCD172D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D6E3B2-C450-4848-A755-DAD302D5ED9A}" type="datetimeFigureOut">
              <a:rPr lang="ru-RU"/>
              <a:pPr>
                <a:defRPr/>
              </a:pPr>
              <a:t>26.11.2016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B2A919-5756-4593-979E-B6DEF12941B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129547-52E3-49EF-9AFD-035A080D2EB1}" type="datetimeFigureOut">
              <a:rPr lang="ru-RU"/>
              <a:pPr>
                <a:defRPr/>
              </a:pPr>
              <a:t>26.11.2016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0219F7-35A0-4499-8746-F823CC00449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zh-CN"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46CDF29C-801C-402D-B20A-F32F09289B24}" type="datetimeFigureOut">
              <a:rPr lang="ru-RU"/>
              <a:pPr>
                <a:defRPr/>
              </a:pPr>
              <a:t>26.11.2016</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CAC25739-153F-4963-9F9E-CEBB3AD2B14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1338" y="1707629"/>
            <a:ext cx="8061325" cy="1800225"/>
          </a:xfrm>
        </p:spPr>
        <p:txBody>
          <a:bodyPr>
            <a:normAutofit/>
          </a:bodyPr>
          <a:lstStyle/>
          <a:p>
            <a:r>
              <a:rPr lang="ru-RU" altLang="zh-CN" sz="2000" b="1" dirty="0" smtClean="0">
                <a:solidFill>
                  <a:schemeClr val="bg1"/>
                </a:solidFill>
                <a:latin typeface="Segoe UI Light"/>
                <a:ea typeface="Segoe UI Symbol"/>
                <a:cs typeface="Segoe UI Symbol"/>
              </a:rPr>
              <a:t>МЕЖДУНАРОДНЫЙ КИТАЙСКО-РОССИЙСКИЙ УНИВЕРСИТЕТ КАК ПРИМЕР ТРАНСГРАНИЧНОГО ОБРАЗОВАНИЯ И ИНСТРУМЕНТ ИНТЕГРАЦИИ ОБРАЗОВАТЕЛЬНЫХ СИСТЕМ</a:t>
            </a:r>
            <a:br>
              <a:rPr lang="ru-RU" altLang="zh-CN" sz="2000" b="1" dirty="0" smtClean="0">
                <a:solidFill>
                  <a:schemeClr val="bg1"/>
                </a:solidFill>
                <a:latin typeface="Segoe UI Light"/>
                <a:ea typeface="Segoe UI Symbol"/>
                <a:cs typeface="Segoe UI Symbol"/>
              </a:rPr>
            </a:br>
            <a:r>
              <a:rPr lang="ru-RU" altLang="zh-CN" sz="2000" b="1" dirty="0" smtClean="0">
                <a:solidFill>
                  <a:schemeClr val="bg1"/>
                </a:solidFill>
                <a:latin typeface="Segoe UI Light"/>
                <a:ea typeface="Segoe UI Symbol"/>
                <a:cs typeface="Segoe UI Symbol"/>
              </a:rPr>
              <a:t/>
            </a:r>
            <a:br>
              <a:rPr lang="ru-RU" altLang="zh-CN" sz="2000" b="1" dirty="0" smtClean="0">
                <a:solidFill>
                  <a:schemeClr val="bg1"/>
                </a:solidFill>
                <a:latin typeface="Segoe UI Light"/>
                <a:ea typeface="Segoe UI Symbol"/>
                <a:cs typeface="Segoe UI Symbol"/>
              </a:rPr>
            </a:br>
            <a:r>
              <a:rPr lang="zh-CN" altLang="ru-RU" sz="2800" dirty="0" smtClean="0">
                <a:solidFill>
                  <a:schemeClr val="accent6">
                    <a:lumMod val="60000"/>
                    <a:lumOff val="40000"/>
                  </a:schemeClr>
                </a:solidFill>
              </a:rPr>
              <a:t>中俄国际大学教育为例，跨界整合教育系统和工具</a:t>
            </a:r>
            <a:endParaRPr lang="ru-RU" altLang="zh-CN" sz="2800" dirty="0" smtClean="0">
              <a:solidFill>
                <a:schemeClr val="accent6">
                  <a:lumMod val="60000"/>
                  <a:lumOff val="40000"/>
                </a:schemeClr>
              </a:solidFill>
            </a:endParaRPr>
          </a:p>
        </p:txBody>
      </p:sp>
      <p:pic>
        <p:nvPicPr>
          <p:cNvPr id="8195" name="Picture 3" descr="C:\Users\user\Desktop\original.gif"/>
          <p:cNvPicPr>
            <a:picLocks noChangeAspect="1" noChangeArrowheads="1"/>
          </p:cNvPicPr>
          <p:nvPr/>
        </p:nvPicPr>
        <p:blipFill>
          <a:blip r:embed="rId3" cstate="email"/>
          <a:srcRect/>
          <a:stretch>
            <a:fillRect/>
          </a:stretch>
        </p:blipFill>
        <p:spPr bwMode="auto">
          <a:xfrm>
            <a:off x="3635375" y="249238"/>
            <a:ext cx="1657350" cy="1243012"/>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3505200" y="742950"/>
            <a:ext cx="5229225" cy="338554"/>
          </a:xfrm>
          <a:prstGeom prst="rect">
            <a:avLst/>
          </a:prstGeom>
          <a:noFill/>
        </p:spPr>
        <p:txBody>
          <a:bodyPr wrap="square" rtlCol="0">
            <a:spAutoFit/>
          </a:bodyPr>
          <a:lstStyle/>
          <a:p>
            <a:pPr>
              <a:buNone/>
            </a:pPr>
            <a:r>
              <a:rPr lang="en-US" altLang="zh-CN" sz="1600" dirty="0" smtClean="0">
                <a:latin typeface="仿宋" panose="02010609060101010101" pitchFamily="49" charset="-122"/>
                <a:ea typeface="仿宋" panose="02010609060101010101" pitchFamily="49" charset="-122"/>
              </a:rPr>
              <a:t>     </a:t>
            </a:r>
          </a:p>
        </p:txBody>
      </p:sp>
      <p:sp>
        <p:nvSpPr>
          <p:cNvPr id="95233" name="Rectangle 1"/>
          <p:cNvSpPr>
            <a:spLocks noChangeArrowheads="1"/>
          </p:cNvSpPr>
          <p:nvPr/>
        </p:nvSpPr>
        <p:spPr bwMode="auto">
          <a:xfrm>
            <a:off x="72008" y="627534"/>
            <a:ext cx="9108504" cy="1785104"/>
          </a:xfrm>
          <a:prstGeom prst="rect">
            <a:avLst/>
          </a:prstGeom>
          <a:noFill/>
          <a:ln w="9525">
            <a:noFill/>
            <a:miter lim="800000"/>
          </a:ln>
          <a:effectLst/>
        </p:spPr>
        <p:txBody>
          <a:bodyPr vert="horz" wrap="square" lIns="91440" tIns="45720" rIns="91440" bIns="45720" numCol="1" anchor="ctr" anchorCtr="0" compatLnSpc="1">
            <a:spAutoFit/>
          </a:bodyPr>
          <a:lstStyle/>
          <a:p>
            <a:pPr>
              <a:lnSpc>
                <a:spcPts val="2040"/>
              </a:lnSpc>
            </a:pPr>
            <a:r>
              <a:rPr lang="en-US" altLang="zh-CN" sz="1600" b="1" dirty="0" smtClean="0">
                <a:solidFill>
                  <a:schemeClr val="bg1"/>
                </a:solidFill>
                <a:ea typeface="Adobe 楷体 Std R" panose="02020400000000000000" pitchFamily="18" charset="-122"/>
                <a:sym typeface="+mn-ea"/>
              </a:rPr>
              <a:t>3)</a:t>
            </a:r>
            <a:r>
              <a:rPr lang="ru-RU" altLang="zh-CN" sz="1600" b="1" dirty="0" smtClean="0">
                <a:solidFill>
                  <a:schemeClr val="bg1"/>
                </a:solidFill>
                <a:ea typeface="Adobe 楷体 Std R" panose="02020400000000000000" pitchFamily="18" charset="-122"/>
                <a:sym typeface="+mn-ea"/>
              </a:rPr>
              <a:t> </a:t>
            </a:r>
            <a:r>
              <a:rPr lang="zh-CN" altLang="zh-CN" sz="1600" b="1" dirty="0" smtClean="0">
                <a:solidFill>
                  <a:schemeClr val="bg1"/>
                </a:solidFill>
                <a:ea typeface="Adobe 楷体 Std R" panose="02020400000000000000" pitchFamily="18" charset="-122"/>
                <a:sym typeface="+mn-ea"/>
              </a:rPr>
              <a:t>Центр научно-технических инноваций (район В)</a:t>
            </a:r>
            <a:endParaRPr lang="ru-RU" altLang="zh-CN" sz="1600" b="1" dirty="0" smtClean="0">
              <a:solidFill>
                <a:schemeClr val="bg1"/>
              </a:solidFill>
              <a:ea typeface="Adobe 楷体 Std R" panose="02020400000000000000" pitchFamily="18" charset="-122"/>
              <a:sym typeface="+mn-ea"/>
            </a:endParaRPr>
          </a:p>
          <a:p>
            <a:pPr>
              <a:lnSpc>
                <a:spcPts val="2040"/>
              </a:lnSpc>
            </a:pPr>
            <a:r>
              <a:rPr lang="zh-CN" altLang="zh-CN" sz="1600" dirty="0" smtClean="0">
                <a:solidFill>
                  <a:schemeClr val="bg1"/>
                </a:solidFill>
                <a:ea typeface="Adobe 楷体 Std R" panose="02020400000000000000" pitchFamily="18" charset="-122"/>
              </a:rPr>
              <a:t>Согласно архитектурному планированию, в не</a:t>
            </a:r>
            <a:r>
              <a:rPr lang="ru-RU" altLang="zh-CN" sz="1600" dirty="0" smtClean="0">
                <a:solidFill>
                  <a:schemeClr val="bg1"/>
                </a:solidFill>
                <a:ea typeface="Adobe 楷体 Std R" panose="02020400000000000000" pitchFamily="18" charset="-122"/>
              </a:rPr>
              <a:t>м</a:t>
            </a:r>
            <a:r>
              <a:rPr lang="zh-CN" altLang="zh-CN" sz="1600" dirty="0" smtClean="0">
                <a:solidFill>
                  <a:schemeClr val="bg1"/>
                </a:solidFill>
                <a:ea typeface="Adobe 楷体 Std R" panose="02020400000000000000" pitchFamily="18" charset="-122"/>
              </a:rPr>
              <a:t> будут располагаться небольшие здания и офисы, лаборатории, исследовательские институты, аттестационные аудитории для исследований,</a:t>
            </a:r>
            <a:r>
              <a:rPr lang="ru-RU" altLang="zh-CN" sz="1600" dirty="0" smtClean="0">
                <a:solidFill>
                  <a:schemeClr val="bg1"/>
                </a:solidFill>
                <a:ea typeface="Adobe 楷体 Std R" panose="02020400000000000000" pitchFamily="18" charset="-122"/>
              </a:rPr>
              <a:t> </a:t>
            </a:r>
            <a:r>
              <a:rPr lang="zh-CN" altLang="zh-CN" sz="1600" dirty="0" smtClean="0">
                <a:solidFill>
                  <a:schemeClr val="bg1"/>
                </a:solidFill>
                <a:ea typeface="Adobe 楷体 Std R" panose="02020400000000000000" pitchFamily="18" charset="-122"/>
              </a:rPr>
              <a:t>экспериментальные помещения. </a:t>
            </a:r>
            <a:endParaRPr lang="zh-CN" altLang="zh-CN" sz="1600" dirty="0" smtClean="0">
              <a:solidFill>
                <a:schemeClr val="bg1"/>
              </a:solidFill>
              <a:ea typeface="Adobe 楷体 Std R" panose="02020400000000000000" pitchFamily="18" charset="-122"/>
              <a:cs typeface="宋体" panose="02010600030101010101" pitchFamily="2" charset="-122"/>
            </a:endParaRPr>
          </a:p>
          <a:p>
            <a:pPr eaLnBrk="1" latinLnBrk="0" hangingPunct="1">
              <a:lnSpc>
                <a:spcPts val="2600"/>
              </a:lnSpc>
            </a:pPr>
            <a:r>
              <a:rPr lang="ru-RU" altLang="zh-CN" sz="2000" b="1" dirty="0" smtClean="0">
                <a:solidFill>
                  <a:schemeClr val="accent6">
                    <a:lumMod val="60000"/>
                    <a:lumOff val="40000"/>
                  </a:schemeClr>
                </a:solidFill>
                <a:latin typeface="+mj-ea"/>
                <a:ea typeface="+mj-ea"/>
              </a:rPr>
              <a:t>3</a:t>
            </a:r>
            <a:r>
              <a:rPr lang="en-US" altLang="zh-CN" sz="2000" b="1" dirty="0" smtClean="0">
                <a:solidFill>
                  <a:schemeClr val="accent6">
                    <a:lumMod val="60000"/>
                    <a:lumOff val="40000"/>
                  </a:schemeClr>
                </a:solidFill>
                <a:latin typeface="+mj-ea"/>
                <a:ea typeface="+mj-ea"/>
              </a:rPr>
              <a:t>) </a:t>
            </a:r>
            <a:r>
              <a:rPr lang="zh-CN" altLang="zh-CN" sz="2000" b="1" dirty="0" smtClean="0">
                <a:solidFill>
                  <a:schemeClr val="accent6">
                    <a:lumMod val="60000"/>
                    <a:lumOff val="40000"/>
                  </a:schemeClr>
                </a:solidFill>
                <a:latin typeface="+mj-ea"/>
                <a:ea typeface="+mj-ea"/>
              </a:rPr>
              <a:t>科技创新基地（</a:t>
            </a:r>
            <a:r>
              <a:rPr lang="en-US" altLang="zh-CN" sz="2000" b="1" dirty="0" smtClean="0">
                <a:solidFill>
                  <a:schemeClr val="accent6">
                    <a:lumMod val="60000"/>
                    <a:lumOff val="40000"/>
                  </a:schemeClr>
                </a:solidFill>
                <a:latin typeface="+mj-ea"/>
                <a:ea typeface="+mj-ea"/>
              </a:rPr>
              <a:t>B</a:t>
            </a:r>
            <a:r>
              <a:rPr lang="zh-CN" altLang="zh-CN" sz="2000" b="1" dirty="0" smtClean="0">
                <a:solidFill>
                  <a:schemeClr val="accent6">
                    <a:lumMod val="60000"/>
                    <a:lumOff val="40000"/>
                  </a:schemeClr>
                </a:solidFill>
                <a:latin typeface="+mj-ea"/>
                <a:ea typeface="+mj-ea"/>
              </a:rPr>
              <a:t>区）</a:t>
            </a:r>
            <a:r>
              <a:rPr lang="en-US" altLang="zh-CN" sz="2000" dirty="0" smtClean="0">
                <a:solidFill>
                  <a:schemeClr val="accent6">
                    <a:lumMod val="60000"/>
                    <a:lumOff val="40000"/>
                  </a:schemeClr>
                </a:solidFill>
                <a:latin typeface="+mj-ea"/>
                <a:ea typeface="+mj-ea"/>
              </a:rPr>
              <a:t>    </a:t>
            </a:r>
            <a:endParaRPr lang="ru-RU" altLang="zh-CN" sz="2000" dirty="0" smtClean="0">
              <a:solidFill>
                <a:schemeClr val="accent6">
                  <a:lumMod val="60000"/>
                  <a:lumOff val="40000"/>
                </a:schemeClr>
              </a:solidFill>
              <a:latin typeface="+mj-ea"/>
              <a:ea typeface="+mj-ea"/>
            </a:endParaRPr>
          </a:p>
          <a:p>
            <a:pPr eaLnBrk="1" latinLnBrk="0" hangingPunct="1">
              <a:lnSpc>
                <a:spcPts val="2600"/>
              </a:lnSpc>
            </a:pPr>
            <a:r>
              <a:rPr lang="zh-CN" altLang="zh-CN" sz="2000" dirty="0" smtClean="0">
                <a:solidFill>
                  <a:schemeClr val="accent6">
                    <a:lumMod val="60000"/>
                    <a:lumOff val="40000"/>
                  </a:schemeClr>
                </a:solidFill>
                <a:latin typeface="+mj-ea"/>
                <a:ea typeface="+mj-ea"/>
              </a:rPr>
              <a:t>建筑规划为小独栋和写字楼。拟引进中俄大学的研究室、研究院及小试中试基地</a:t>
            </a:r>
          </a:p>
        </p:txBody>
      </p:sp>
      <p:pic>
        <p:nvPicPr>
          <p:cNvPr id="20481" name="Picture 1" descr="1995256555@chatroom_1479109142220_48"/>
          <p:cNvPicPr>
            <a:picLocks noChangeAspect="1" noChangeArrowheads="1"/>
          </p:cNvPicPr>
          <p:nvPr/>
        </p:nvPicPr>
        <p:blipFill>
          <a:blip r:embed="rId4" cstate="email"/>
          <a:srcRect/>
          <a:stretch>
            <a:fillRect/>
          </a:stretch>
        </p:blipFill>
        <p:spPr bwMode="auto">
          <a:xfrm>
            <a:off x="916632" y="2427734"/>
            <a:ext cx="7543800" cy="2636520"/>
          </a:xfrm>
          <a:prstGeom prst="rect">
            <a:avLst/>
          </a:prstGeom>
          <a:noFill/>
          <a:ln w="9525">
            <a:noFill/>
            <a:miter lim="800000"/>
            <a:headEnd/>
            <a:tailEnd/>
          </a:ln>
        </p:spPr>
      </p:pic>
      <p:sp>
        <p:nvSpPr>
          <p:cNvPr id="6" name="Заголовок 1"/>
          <p:cNvSpPr>
            <a:spLocks noGrp="1"/>
          </p:cNvSpPr>
          <p:nvPr>
            <p:ph type="title"/>
          </p:nvPr>
        </p:nvSpPr>
        <p:spPr>
          <a:xfrm>
            <a:off x="462372" y="-10045"/>
            <a:ext cx="8219256" cy="709587"/>
          </a:xfrm>
        </p:spPr>
        <p:txBody>
          <a:bodyPr>
            <a:normAutofit/>
          </a:bodyPr>
          <a:lstStyle/>
          <a:p>
            <a:r>
              <a:rPr lang="zh-CN" altLang="zh-CN" sz="2000" b="1" dirty="0" smtClean="0">
                <a:solidFill>
                  <a:schemeClr val="bg1"/>
                </a:solidFill>
                <a:latin typeface="Segoe UI Light" pitchFamily="34" charset="0"/>
                <a:ea typeface="Adobe 楷体 Std R" panose="02020400000000000000" pitchFamily="18" charset="-122"/>
                <a:sym typeface="+mn-ea"/>
              </a:rPr>
              <a:t>ПРОСТРАНСТВЕННОЕ РАСПРЕДЕЛЕНИЕ</a:t>
            </a:r>
            <a:r>
              <a:rPr lang="zh-CN" altLang="en-US" sz="2000" b="1" dirty="0" smtClean="0">
                <a:solidFill>
                  <a:schemeClr val="bg1"/>
                </a:solidFill>
                <a:latin typeface="Segoe UI Light" pitchFamily="34" charset="0"/>
                <a:ea typeface="Adobe 楷体 Std R" panose="02020400000000000000" pitchFamily="18" charset="-122"/>
                <a:sym typeface="+mn-ea"/>
              </a:rPr>
              <a:t> </a:t>
            </a:r>
            <a:r>
              <a:rPr lang="en-US" altLang="zh-CN" sz="2400" b="1" dirty="0" smtClean="0">
                <a:solidFill>
                  <a:schemeClr val="bg1"/>
                </a:solidFill>
                <a:latin typeface="Segoe UI Light" pitchFamily="34" charset="0"/>
                <a:ea typeface="Adobe 楷体 Std R" panose="02020400000000000000" pitchFamily="18" charset="-122"/>
                <a:sym typeface="+mn-ea"/>
              </a:rPr>
              <a:t>/</a:t>
            </a:r>
            <a:r>
              <a:rPr lang="ru-RU" altLang="zh-CN" sz="2400" b="1" dirty="0" smtClean="0">
                <a:solidFill>
                  <a:schemeClr val="bg1"/>
                </a:solidFill>
                <a:latin typeface="Segoe UI Light" pitchFamily="34" charset="0"/>
                <a:ea typeface="Adobe 楷体 Std R" panose="02020400000000000000" pitchFamily="18" charset="-122"/>
                <a:sym typeface="+mn-ea"/>
              </a:rPr>
              <a:t>  </a:t>
            </a:r>
            <a:r>
              <a:rPr lang="zh-CN" altLang="zh-CN" sz="2400" b="1" dirty="0" smtClean="0">
                <a:solidFill>
                  <a:schemeClr val="accent6">
                    <a:lumMod val="60000"/>
                    <a:lumOff val="40000"/>
                  </a:schemeClr>
                </a:solidFill>
                <a:latin typeface="+mj-ea"/>
              </a:rPr>
              <a:t>空间布局</a:t>
            </a:r>
            <a:endParaRPr lang="ru-RU" sz="2400" b="1" dirty="0">
              <a:solidFill>
                <a:schemeClr val="accent6">
                  <a:lumMod val="60000"/>
                  <a:lumOff val="40000"/>
                </a:schemeClr>
              </a:solidFill>
              <a:latin typeface="Segoe UI Ligh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3505200" y="742950"/>
            <a:ext cx="5229225" cy="338554"/>
          </a:xfrm>
          <a:prstGeom prst="rect">
            <a:avLst/>
          </a:prstGeom>
          <a:noFill/>
        </p:spPr>
        <p:txBody>
          <a:bodyPr wrap="square" rtlCol="0">
            <a:spAutoFit/>
          </a:bodyPr>
          <a:lstStyle/>
          <a:p>
            <a:pPr>
              <a:buNone/>
            </a:pPr>
            <a:r>
              <a:rPr lang="en-US" altLang="zh-CN" sz="1600" dirty="0" smtClean="0">
                <a:latin typeface="仿宋" panose="02010609060101010101" pitchFamily="49" charset="-122"/>
                <a:ea typeface="仿宋" panose="02010609060101010101" pitchFamily="49" charset="-122"/>
              </a:rPr>
              <a:t>     </a:t>
            </a:r>
          </a:p>
        </p:txBody>
      </p:sp>
      <p:sp>
        <p:nvSpPr>
          <p:cNvPr id="97281" name="Rectangle 1"/>
          <p:cNvSpPr>
            <a:spLocks noChangeArrowheads="1"/>
          </p:cNvSpPr>
          <p:nvPr/>
        </p:nvSpPr>
        <p:spPr bwMode="auto">
          <a:xfrm>
            <a:off x="107504" y="627534"/>
            <a:ext cx="9036496" cy="1585049"/>
          </a:xfrm>
          <a:prstGeom prst="rect">
            <a:avLst/>
          </a:prstGeom>
          <a:noFill/>
          <a:ln w="9525">
            <a:noFill/>
            <a:miter lim="800000"/>
          </a:ln>
          <a:effectLst/>
        </p:spPr>
        <p:txBody>
          <a:bodyPr vert="horz" wrap="square" lIns="91440" tIns="45720" rIns="91440" bIns="45720" numCol="1" anchor="ctr" anchorCtr="0" compatLnSpc="1">
            <a:spAutoFit/>
          </a:bodyPr>
          <a:lstStyle/>
          <a:p>
            <a:pPr>
              <a:lnSpc>
                <a:spcPts val="2600"/>
              </a:lnSpc>
            </a:pPr>
            <a:r>
              <a:rPr lang="en-US" altLang="zh-CN" sz="1600" b="1" dirty="0" smtClean="0">
                <a:solidFill>
                  <a:schemeClr val="bg1"/>
                </a:solidFill>
                <a:ea typeface="Adobe 楷体 Std R" panose="02020400000000000000" pitchFamily="18" charset="-122"/>
                <a:sym typeface="+mn-ea"/>
              </a:rPr>
              <a:t>4)</a:t>
            </a:r>
            <a:r>
              <a:rPr lang="ru-RU" altLang="zh-CN" sz="1600" b="1" dirty="0" smtClean="0">
                <a:solidFill>
                  <a:schemeClr val="bg1"/>
                </a:solidFill>
                <a:ea typeface="Adobe 楷体 Std R" panose="02020400000000000000" pitchFamily="18" charset="-122"/>
                <a:sym typeface="+mn-ea"/>
              </a:rPr>
              <a:t> </a:t>
            </a:r>
            <a:r>
              <a:rPr lang="zh-CN" altLang="zh-CN" sz="1600" b="1" dirty="0" smtClean="0">
                <a:solidFill>
                  <a:schemeClr val="bg1"/>
                </a:solidFill>
                <a:ea typeface="Adobe 楷体 Std R" panose="02020400000000000000" pitchFamily="18" charset="-122"/>
                <a:sym typeface="+mn-ea"/>
              </a:rPr>
              <a:t>Комплекс</a:t>
            </a:r>
            <a:r>
              <a:rPr lang="ru-RU" altLang="zh-CN" sz="1600" b="1" dirty="0" smtClean="0">
                <a:solidFill>
                  <a:schemeClr val="bg1"/>
                </a:solidFill>
                <a:ea typeface="Adobe 楷体 Std R" panose="02020400000000000000" pitchFamily="18" charset="-122"/>
                <a:sym typeface="+mn-ea"/>
              </a:rPr>
              <a:t>на</a:t>
            </a:r>
            <a:r>
              <a:rPr lang="zh-CN" altLang="zh-CN" sz="1600" b="1" dirty="0" smtClean="0">
                <a:solidFill>
                  <a:schemeClr val="bg1"/>
                </a:solidFill>
                <a:ea typeface="Adobe 楷体 Std R" panose="02020400000000000000" pitchFamily="18" charset="-122"/>
                <a:sym typeface="+mn-ea"/>
              </a:rPr>
              <a:t>я зона обслуживания (район </a:t>
            </a:r>
            <a:r>
              <a:rPr lang="en-US" altLang="zh-CN" sz="1600" b="1" dirty="0" smtClean="0">
                <a:solidFill>
                  <a:schemeClr val="bg1"/>
                </a:solidFill>
                <a:ea typeface="Adobe 楷体 Std R" panose="02020400000000000000" pitchFamily="18" charset="-122"/>
                <a:sym typeface="+mn-ea"/>
              </a:rPr>
              <a:t>C</a:t>
            </a:r>
            <a:r>
              <a:rPr lang="zh-CN" altLang="zh-CN" sz="1600" b="1" dirty="0" smtClean="0">
                <a:solidFill>
                  <a:schemeClr val="bg1"/>
                </a:solidFill>
                <a:ea typeface="Adobe 楷体 Std R" panose="02020400000000000000" pitchFamily="18" charset="-122"/>
                <a:sym typeface="+mn-ea"/>
              </a:rPr>
              <a:t> )</a:t>
            </a:r>
          </a:p>
          <a:p>
            <a:r>
              <a:rPr lang="zh-CN" altLang="zh-CN" sz="1600" dirty="0" smtClean="0">
                <a:solidFill>
                  <a:schemeClr val="bg1"/>
                </a:solidFill>
                <a:ea typeface="Adobe 楷体 Std R" panose="02020400000000000000" pitchFamily="18" charset="-122"/>
              </a:rPr>
              <a:t>Студенческие общежития, международный учебно-подготовительный центр. Магазины, кафе</a:t>
            </a:r>
            <a:r>
              <a:rPr lang="ru-RU" altLang="zh-CN" sz="1600" dirty="0" smtClean="0">
                <a:solidFill>
                  <a:schemeClr val="bg1"/>
                </a:solidFill>
                <a:ea typeface="Adobe 楷体 Std R" panose="02020400000000000000" pitchFamily="18" charset="-122"/>
              </a:rPr>
              <a:t>,</a:t>
            </a:r>
            <a:r>
              <a:rPr lang="zh-CN" altLang="zh-CN" sz="1600" dirty="0" smtClean="0">
                <a:solidFill>
                  <a:schemeClr val="bg1"/>
                </a:solidFill>
                <a:ea typeface="Adobe 楷体 Std R" panose="02020400000000000000" pitchFamily="18" charset="-122"/>
              </a:rPr>
              <a:t> рестораны и другие необходимые </a:t>
            </a:r>
            <a:r>
              <a:rPr lang="ru-RU" altLang="zh-CN" sz="1600" dirty="0" smtClean="0">
                <a:solidFill>
                  <a:schemeClr val="bg1"/>
                </a:solidFill>
                <a:ea typeface="Adobe 楷体 Std R" panose="02020400000000000000" pitchFamily="18" charset="-122"/>
              </a:rPr>
              <a:t>пункты услуг</a:t>
            </a:r>
            <a:r>
              <a:rPr lang="zh-CN" altLang="zh-CN" sz="1600" dirty="0" smtClean="0">
                <a:solidFill>
                  <a:schemeClr val="bg1"/>
                </a:solidFill>
                <a:ea typeface="Adobe 楷体 Std R" panose="02020400000000000000" pitchFamily="18" charset="-122"/>
              </a:rPr>
              <a:t> находятся в шаговой доступности.</a:t>
            </a:r>
          </a:p>
          <a:p>
            <a:pPr eaLnBrk="1" latinLnBrk="0" hangingPunct="1">
              <a:lnSpc>
                <a:spcPts val="2600"/>
              </a:lnSpc>
            </a:pPr>
            <a:r>
              <a:rPr lang="ru-RU" altLang="zh-CN" sz="2000" b="1" dirty="0" smtClean="0">
                <a:solidFill>
                  <a:schemeClr val="accent6">
                    <a:lumMod val="60000"/>
                    <a:lumOff val="40000"/>
                  </a:schemeClr>
                </a:solidFill>
                <a:latin typeface="+mj-ea"/>
                <a:ea typeface="+mj-ea"/>
              </a:rPr>
              <a:t>4</a:t>
            </a:r>
            <a:r>
              <a:rPr lang="en-US" altLang="zh-CN" sz="2000" b="1" dirty="0" smtClean="0">
                <a:solidFill>
                  <a:schemeClr val="accent6">
                    <a:lumMod val="60000"/>
                    <a:lumOff val="40000"/>
                  </a:schemeClr>
                </a:solidFill>
                <a:latin typeface="+mj-ea"/>
                <a:ea typeface="+mj-ea"/>
              </a:rPr>
              <a:t>)</a:t>
            </a:r>
            <a:r>
              <a:rPr lang="zh-CN" altLang="zh-CN" sz="2000" b="1" dirty="0" smtClean="0">
                <a:solidFill>
                  <a:schemeClr val="accent6">
                    <a:lumMod val="60000"/>
                    <a:lumOff val="40000"/>
                  </a:schemeClr>
                </a:solidFill>
                <a:latin typeface="+mj-ea"/>
                <a:ea typeface="+mj-ea"/>
              </a:rPr>
              <a:t>配套服务区（</a:t>
            </a:r>
            <a:r>
              <a:rPr lang="en-US" altLang="zh-CN" sz="2000" b="1" dirty="0" smtClean="0">
                <a:solidFill>
                  <a:schemeClr val="accent6">
                    <a:lumMod val="60000"/>
                    <a:lumOff val="40000"/>
                  </a:schemeClr>
                </a:solidFill>
                <a:latin typeface="+mj-ea"/>
                <a:ea typeface="+mj-ea"/>
              </a:rPr>
              <a:t>C</a:t>
            </a:r>
            <a:r>
              <a:rPr lang="zh-CN" altLang="zh-CN" sz="2000" b="1" dirty="0" smtClean="0">
                <a:solidFill>
                  <a:schemeClr val="accent6">
                    <a:lumMod val="60000"/>
                    <a:lumOff val="40000"/>
                  </a:schemeClr>
                </a:solidFill>
                <a:latin typeface="+mj-ea"/>
                <a:ea typeface="+mj-ea"/>
              </a:rPr>
              <a:t>区）</a:t>
            </a:r>
          </a:p>
          <a:p>
            <a:pPr eaLnBrk="1" latinLnBrk="0" hangingPunct="1">
              <a:lnSpc>
                <a:spcPts val="2600"/>
              </a:lnSpc>
            </a:pPr>
            <a:r>
              <a:rPr lang="zh-CN" altLang="zh-CN" sz="2000" dirty="0" smtClean="0">
                <a:solidFill>
                  <a:schemeClr val="accent6">
                    <a:lumMod val="60000"/>
                    <a:lumOff val="40000"/>
                  </a:schemeClr>
                </a:solidFill>
                <a:latin typeface="+mj-ea"/>
                <a:ea typeface="+mj-ea"/>
              </a:rPr>
              <a:t>学生公寓、国际培训中心；超市、便利店、餐馆等生活服务设施等。</a:t>
            </a:r>
            <a:r>
              <a:rPr lang="ru-RU" altLang="zh-CN" sz="2000" dirty="0" smtClean="0">
                <a:solidFill>
                  <a:schemeClr val="accent6">
                    <a:lumMod val="60000"/>
                    <a:lumOff val="40000"/>
                  </a:schemeClr>
                </a:solidFill>
                <a:latin typeface="+mj-ea"/>
                <a:ea typeface="+mj-ea"/>
              </a:rPr>
              <a:t> </a:t>
            </a:r>
          </a:p>
        </p:txBody>
      </p:sp>
      <p:pic>
        <p:nvPicPr>
          <p:cNvPr id="97282" name="Picture 2" descr="007"/>
          <p:cNvPicPr>
            <a:picLocks noChangeAspect="1" noChangeArrowheads="1"/>
          </p:cNvPicPr>
          <p:nvPr/>
        </p:nvPicPr>
        <p:blipFill>
          <a:blip r:embed="rId4" cstate="email"/>
          <a:srcRect/>
          <a:stretch>
            <a:fillRect/>
          </a:stretch>
        </p:blipFill>
        <p:spPr bwMode="auto">
          <a:xfrm>
            <a:off x="1907704" y="2211710"/>
            <a:ext cx="4536504" cy="2792309"/>
          </a:xfrm>
          <a:prstGeom prst="rect">
            <a:avLst/>
          </a:prstGeom>
          <a:noFill/>
          <a:ln w="9525">
            <a:noFill/>
            <a:miter lim="800000"/>
            <a:headEnd/>
            <a:tailEnd/>
          </a:ln>
        </p:spPr>
      </p:pic>
      <p:sp>
        <p:nvSpPr>
          <p:cNvPr id="6" name="Заголовок 1"/>
          <p:cNvSpPr>
            <a:spLocks noGrp="1"/>
          </p:cNvSpPr>
          <p:nvPr>
            <p:ph type="title"/>
          </p:nvPr>
        </p:nvSpPr>
        <p:spPr>
          <a:xfrm>
            <a:off x="462372" y="-10045"/>
            <a:ext cx="8219256" cy="709587"/>
          </a:xfrm>
        </p:spPr>
        <p:txBody>
          <a:bodyPr>
            <a:normAutofit/>
          </a:bodyPr>
          <a:lstStyle/>
          <a:p>
            <a:r>
              <a:rPr lang="zh-CN" altLang="zh-CN" sz="2000" b="1" dirty="0" smtClean="0">
                <a:solidFill>
                  <a:schemeClr val="bg1"/>
                </a:solidFill>
                <a:latin typeface="Segoe UI Light" pitchFamily="34" charset="0"/>
                <a:ea typeface="Adobe 楷体 Std R" panose="02020400000000000000" pitchFamily="18" charset="-122"/>
                <a:sym typeface="+mn-ea"/>
              </a:rPr>
              <a:t>ПРОСТРАНСТВЕННОЕ РАСПРЕДЕЛЕНИЕ</a:t>
            </a:r>
            <a:r>
              <a:rPr lang="zh-CN" altLang="en-US" sz="2000" b="1" dirty="0" smtClean="0">
                <a:solidFill>
                  <a:schemeClr val="bg1"/>
                </a:solidFill>
                <a:latin typeface="Segoe UI Light" pitchFamily="34" charset="0"/>
                <a:ea typeface="Adobe 楷体 Std R" panose="02020400000000000000" pitchFamily="18" charset="-122"/>
                <a:sym typeface="+mn-ea"/>
              </a:rPr>
              <a:t> </a:t>
            </a:r>
            <a:r>
              <a:rPr lang="en-US" altLang="zh-CN" sz="2400" b="1" dirty="0" smtClean="0">
                <a:solidFill>
                  <a:schemeClr val="bg1"/>
                </a:solidFill>
                <a:latin typeface="Segoe UI Light" pitchFamily="34" charset="0"/>
                <a:ea typeface="Adobe 楷体 Std R" panose="02020400000000000000" pitchFamily="18" charset="-122"/>
                <a:sym typeface="+mn-ea"/>
              </a:rPr>
              <a:t>/</a:t>
            </a:r>
            <a:r>
              <a:rPr lang="ru-RU" altLang="zh-CN" sz="2400" b="1" dirty="0" smtClean="0">
                <a:solidFill>
                  <a:schemeClr val="bg1"/>
                </a:solidFill>
                <a:latin typeface="Segoe UI Light" pitchFamily="34" charset="0"/>
                <a:ea typeface="Adobe 楷体 Std R" panose="02020400000000000000" pitchFamily="18" charset="-122"/>
                <a:sym typeface="+mn-ea"/>
              </a:rPr>
              <a:t> </a:t>
            </a:r>
            <a:r>
              <a:rPr lang="zh-CN" altLang="zh-CN" sz="2400" b="1" dirty="0" smtClean="0">
                <a:solidFill>
                  <a:schemeClr val="accent6">
                    <a:lumMod val="60000"/>
                    <a:lumOff val="40000"/>
                  </a:schemeClr>
                </a:solidFill>
                <a:latin typeface="+mj-ea"/>
              </a:rPr>
              <a:t>空间布局</a:t>
            </a:r>
            <a:endParaRPr lang="ru-RU" sz="2400" b="1" dirty="0">
              <a:solidFill>
                <a:schemeClr val="accent6">
                  <a:lumMod val="60000"/>
                  <a:lumOff val="40000"/>
                </a:schemeClr>
              </a:solidFill>
              <a:latin typeface="Segoe UI Ligh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250825" y="703605"/>
            <a:ext cx="8713788" cy="1508105"/>
          </a:xfrm>
          <a:prstGeom prst="rect">
            <a:avLst/>
          </a:prstGeom>
          <a:noFill/>
          <a:ln w="9525">
            <a:noFill/>
            <a:miter lim="800000"/>
            <a:headEnd/>
            <a:tailEnd/>
          </a:ln>
          <a:effectLst/>
        </p:spPr>
        <p:txBody>
          <a:bodyPr anchor="ctr">
            <a:spAutoFit/>
          </a:bodyPr>
          <a:lstStyle/>
          <a:p>
            <a:pPr marL="447675" indent="-447675" algn="just"/>
            <a:r>
              <a:rPr lang="ru-RU" altLang="zh-CN" sz="3200" dirty="0" smtClean="0">
                <a:solidFill>
                  <a:srgbClr val="FFC000"/>
                </a:solidFill>
                <a:latin typeface="Calibri" pitchFamily="34" charset="0"/>
                <a:ea typeface="Times New Roman" pitchFamily="18" charset="0"/>
                <a:cs typeface="Arial" charset="0"/>
              </a:rPr>
              <a:t>2.</a:t>
            </a:r>
            <a:r>
              <a:rPr lang="zh-CN" altLang="en-US" sz="3200" dirty="0" smtClean="0">
                <a:solidFill>
                  <a:schemeClr val="bg1"/>
                </a:solidFill>
                <a:latin typeface="Calibri" pitchFamily="34" charset="0"/>
                <a:ea typeface="Times New Roman" pitchFamily="18" charset="0"/>
                <a:cs typeface="Arial" charset="0"/>
              </a:rPr>
              <a:t> </a:t>
            </a:r>
            <a:r>
              <a:rPr lang="ru-RU" altLang="zh-CN" sz="2000" dirty="0" smtClean="0">
                <a:solidFill>
                  <a:schemeClr val="bg1"/>
                </a:solidFill>
                <a:latin typeface="Calibri" pitchFamily="34" charset="0"/>
                <a:ea typeface="Times New Roman" pitchFamily="18" charset="0"/>
                <a:cs typeface="Arial" charset="0"/>
              </a:rPr>
              <a:t>Близость </a:t>
            </a:r>
            <a:r>
              <a:rPr lang="ru-RU" altLang="zh-CN" sz="2000" dirty="0">
                <a:solidFill>
                  <a:schemeClr val="bg1"/>
                </a:solidFill>
                <a:latin typeface="Calibri" pitchFamily="34" charset="0"/>
                <a:ea typeface="Times New Roman" pitchFamily="18" charset="0"/>
                <a:cs typeface="Arial" charset="0"/>
              </a:rPr>
              <a:t>китайского города </a:t>
            </a:r>
            <a:r>
              <a:rPr lang="ru-RU" altLang="zh-CN" sz="2000" dirty="0" err="1">
                <a:solidFill>
                  <a:schemeClr val="bg1"/>
                </a:solidFill>
                <a:latin typeface="Calibri" pitchFamily="34" charset="0"/>
                <a:ea typeface="Times New Roman" pitchFamily="18" charset="0"/>
                <a:cs typeface="Arial" charset="0"/>
              </a:rPr>
              <a:t>Фуюань</a:t>
            </a:r>
            <a:r>
              <a:rPr lang="ru-RU" altLang="zh-CN" sz="2000" dirty="0">
                <a:solidFill>
                  <a:schemeClr val="bg1"/>
                </a:solidFill>
                <a:latin typeface="Calibri" pitchFamily="34" charset="0"/>
                <a:ea typeface="Times New Roman" pitchFamily="18" charset="0"/>
                <a:cs typeface="Arial" charset="0"/>
              </a:rPr>
              <a:t> к российскому городу Хабаровску позволяет расположить кампусы на территории двух стран и вести образовательный процесс по модульному принципу, одновременно во всех кампусах</a:t>
            </a:r>
            <a:r>
              <a:rPr lang="ru-RU" altLang="zh-CN" sz="2000" dirty="0" smtClean="0">
                <a:solidFill>
                  <a:schemeClr val="bg1"/>
                </a:solidFill>
                <a:latin typeface="Calibri" pitchFamily="34" charset="0"/>
                <a:ea typeface="Times New Roman" pitchFamily="18" charset="0"/>
                <a:cs typeface="Arial" charset="0"/>
              </a:rPr>
              <a:t>.</a:t>
            </a:r>
            <a:endParaRPr lang="ru-RU" altLang="zh-CN" sz="2000" dirty="0">
              <a:solidFill>
                <a:schemeClr val="bg1"/>
              </a:solidFill>
              <a:latin typeface="Calibri" pitchFamily="34" charset="0"/>
              <a:ea typeface="Times New Roman" pitchFamily="18" charset="0"/>
              <a:cs typeface="Arial" charset="0"/>
            </a:endParaRPr>
          </a:p>
        </p:txBody>
      </p:sp>
      <p:grpSp>
        <p:nvGrpSpPr>
          <p:cNvPr id="25604" name="Группа 6"/>
          <p:cNvGrpSpPr>
            <a:grpSpLocks/>
          </p:cNvGrpSpPr>
          <p:nvPr/>
        </p:nvGrpSpPr>
        <p:grpSpPr bwMode="auto">
          <a:xfrm>
            <a:off x="4355405" y="2211710"/>
            <a:ext cx="4537075" cy="2520950"/>
            <a:chOff x="457200" y="1371600"/>
            <a:chExt cx="8458149" cy="4771325"/>
          </a:xfrm>
        </p:grpSpPr>
        <p:pic>
          <p:nvPicPr>
            <p:cNvPr id="25605" name="Picture 4" descr="C:\Users\user\Desktop\Хабаровск - Фуюань.jpg"/>
            <p:cNvPicPr>
              <a:picLocks noChangeAspect="1" noChangeArrowheads="1"/>
            </p:cNvPicPr>
            <p:nvPr/>
          </p:nvPicPr>
          <p:blipFill>
            <a:blip r:embed="rId3" cstate="email"/>
            <a:srcRect/>
            <a:stretch>
              <a:fillRect/>
            </a:stretch>
          </p:blipFill>
          <p:spPr bwMode="auto">
            <a:xfrm>
              <a:off x="457200" y="1371600"/>
              <a:ext cx="8458149" cy="4724399"/>
            </a:xfrm>
            <a:prstGeom prst="rect">
              <a:avLst/>
            </a:prstGeom>
            <a:noFill/>
            <a:ln w="9525">
              <a:noFill/>
              <a:miter lim="800000"/>
              <a:headEnd/>
              <a:tailEnd/>
            </a:ln>
          </p:spPr>
        </p:pic>
        <p:sp>
          <p:nvSpPr>
            <p:cNvPr id="9" name="Овал 8"/>
            <p:cNvSpPr/>
            <p:nvPr/>
          </p:nvSpPr>
          <p:spPr>
            <a:xfrm>
              <a:off x="6704628" y="2285002"/>
              <a:ext cx="230838" cy="228351"/>
            </a:xfrm>
            <a:prstGeom prst="ellipse">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1522607" y="4039696"/>
              <a:ext cx="230838" cy="228351"/>
            </a:xfrm>
            <a:prstGeom prst="ellipse">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олилиния 10"/>
            <p:cNvSpPr/>
            <p:nvPr/>
          </p:nvSpPr>
          <p:spPr>
            <a:xfrm>
              <a:off x="1558121" y="2522366"/>
              <a:ext cx="5362549" cy="1541367"/>
            </a:xfrm>
            <a:custGeom>
              <a:avLst/>
              <a:gdLst>
                <a:gd name="connsiteX0" fmla="*/ 5246546 w 5362730"/>
                <a:gd name="connsiteY0" fmla="*/ 0 h 1540042"/>
                <a:gd name="connsiteX1" fmla="*/ 5256171 w 5362730"/>
                <a:gd name="connsiteY1" fmla="*/ 250257 h 1540042"/>
                <a:gd name="connsiteX2" fmla="*/ 5265797 w 5362730"/>
                <a:gd name="connsiteY2" fmla="*/ 279133 h 1540042"/>
                <a:gd name="connsiteX3" fmla="*/ 5285047 w 5362730"/>
                <a:gd name="connsiteY3" fmla="*/ 308008 h 1540042"/>
                <a:gd name="connsiteX4" fmla="*/ 5304298 w 5362730"/>
                <a:gd name="connsiteY4" fmla="*/ 375385 h 1540042"/>
                <a:gd name="connsiteX5" fmla="*/ 5313923 w 5362730"/>
                <a:gd name="connsiteY5" fmla="*/ 404261 h 1540042"/>
                <a:gd name="connsiteX6" fmla="*/ 5323548 w 5362730"/>
                <a:gd name="connsiteY6" fmla="*/ 442762 h 1540042"/>
                <a:gd name="connsiteX7" fmla="*/ 5352424 w 5362730"/>
                <a:gd name="connsiteY7" fmla="*/ 462013 h 1540042"/>
                <a:gd name="connsiteX8" fmla="*/ 5362049 w 5362730"/>
                <a:gd name="connsiteY8" fmla="*/ 510139 h 1540042"/>
                <a:gd name="connsiteX9" fmla="*/ 5342799 w 5362730"/>
                <a:gd name="connsiteY9" fmla="*/ 693019 h 1540042"/>
                <a:gd name="connsiteX10" fmla="*/ 5333173 w 5362730"/>
                <a:gd name="connsiteY10" fmla="*/ 721895 h 1540042"/>
                <a:gd name="connsiteX11" fmla="*/ 5246546 w 5362730"/>
                <a:gd name="connsiteY11" fmla="*/ 770021 h 1540042"/>
                <a:gd name="connsiteX12" fmla="*/ 5208045 w 5362730"/>
                <a:gd name="connsiteY12" fmla="*/ 789272 h 1540042"/>
                <a:gd name="connsiteX13" fmla="*/ 5034790 w 5362730"/>
                <a:gd name="connsiteY13" fmla="*/ 808522 h 1540042"/>
                <a:gd name="connsiteX14" fmla="*/ 4880786 w 5362730"/>
                <a:gd name="connsiteY14" fmla="*/ 798897 h 1540042"/>
                <a:gd name="connsiteX15" fmla="*/ 4842285 w 5362730"/>
                <a:gd name="connsiteY15" fmla="*/ 779646 h 1540042"/>
                <a:gd name="connsiteX16" fmla="*/ 4784533 w 5362730"/>
                <a:gd name="connsiteY16" fmla="*/ 760396 h 1540042"/>
                <a:gd name="connsiteX17" fmla="*/ 4726782 w 5362730"/>
                <a:gd name="connsiteY17" fmla="*/ 741145 h 1540042"/>
                <a:gd name="connsiteX18" fmla="*/ 4697906 w 5362730"/>
                <a:gd name="connsiteY18" fmla="*/ 731520 h 1540042"/>
                <a:gd name="connsiteX19" fmla="*/ 4659405 w 5362730"/>
                <a:gd name="connsiteY19" fmla="*/ 712270 h 1540042"/>
                <a:gd name="connsiteX20" fmla="*/ 4582403 w 5362730"/>
                <a:gd name="connsiteY20" fmla="*/ 693019 h 1540042"/>
                <a:gd name="connsiteX21" fmla="*/ 4524651 w 5362730"/>
                <a:gd name="connsiteY21" fmla="*/ 673768 h 1540042"/>
                <a:gd name="connsiteX22" fmla="*/ 4495776 w 5362730"/>
                <a:gd name="connsiteY22" fmla="*/ 664143 h 1540042"/>
                <a:gd name="connsiteX23" fmla="*/ 4438024 w 5362730"/>
                <a:gd name="connsiteY23" fmla="*/ 654518 h 1540042"/>
                <a:gd name="connsiteX24" fmla="*/ 4332146 w 5362730"/>
                <a:gd name="connsiteY24" fmla="*/ 664143 h 1540042"/>
                <a:gd name="connsiteX25" fmla="*/ 4303270 w 5362730"/>
                <a:gd name="connsiteY25" fmla="*/ 673768 h 1540042"/>
                <a:gd name="connsiteX26" fmla="*/ 4293645 w 5362730"/>
                <a:gd name="connsiteY26" fmla="*/ 702644 h 1540042"/>
                <a:gd name="connsiteX27" fmla="*/ 4264769 w 5362730"/>
                <a:gd name="connsiteY27" fmla="*/ 731520 h 1540042"/>
                <a:gd name="connsiteX28" fmla="*/ 4197392 w 5362730"/>
                <a:gd name="connsiteY28" fmla="*/ 808522 h 1540042"/>
                <a:gd name="connsiteX29" fmla="*/ 4168517 w 5362730"/>
                <a:gd name="connsiteY29" fmla="*/ 866274 h 1540042"/>
                <a:gd name="connsiteX30" fmla="*/ 4158891 w 5362730"/>
                <a:gd name="connsiteY30" fmla="*/ 895150 h 1540042"/>
                <a:gd name="connsiteX31" fmla="*/ 4130016 w 5362730"/>
                <a:gd name="connsiteY31" fmla="*/ 904775 h 1540042"/>
                <a:gd name="connsiteX32" fmla="*/ 4081889 w 5362730"/>
                <a:gd name="connsiteY32" fmla="*/ 991402 h 1540042"/>
                <a:gd name="connsiteX33" fmla="*/ 4062639 w 5362730"/>
                <a:gd name="connsiteY33" fmla="*/ 1020278 h 1540042"/>
                <a:gd name="connsiteX34" fmla="*/ 4033763 w 5362730"/>
                <a:gd name="connsiteY34" fmla="*/ 1039528 h 1540042"/>
                <a:gd name="connsiteX35" fmla="*/ 3995262 w 5362730"/>
                <a:gd name="connsiteY35" fmla="*/ 1126156 h 1540042"/>
                <a:gd name="connsiteX36" fmla="*/ 3966386 w 5362730"/>
                <a:gd name="connsiteY36" fmla="*/ 1145406 h 1540042"/>
                <a:gd name="connsiteX37" fmla="*/ 3956761 w 5362730"/>
                <a:gd name="connsiteY37" fmla="*/ 1174282 h 1540042"/>
                <a:gd name="connsiteX38" fmla="*/ 3918260 w 5362730"/>
                <a:gd name="connsiteY38" fmla="*/ 1193533 h 1540042"/>
                <a:gd name="connsiteX39" fmla="*/ 3850883 w 5362730"/>
                <a:gd name="connsiteY39" fmla="*/ 1232034 h 1540042"/>
                <a:gd name="connsiteX40" fmla="*/ 3841258 w 5362730"/>
                <a:gd name="connsiteY40" fmla="*/ 1260910 h 1540042"/>
                <a:gd name="connsiteX41" fmla="*/ 3783506 w 5362730"/>
                <a:gd name="connsiteY41" fmla="*/ 1289785 h 1540042"/>
                <a:gd name="connsiteX42" fmla="*/ 3754630 w 5362730"/>
                <a:gd name="connsiteY42" fmla="*/ 1309036 h 1540042"/>
                <a:gd name="connsiteX43" fmla="*/ 3735380 w 5362730"/>
                <a:gd name="connsiteY43" fmla="*/ 1337912 h 1540042"/>
                <a:gd name="connsiteX44" fmla="*/ 3706504 w 5362730"/>
                <a:gd name="connsiteY44" fmla="*/ 1347537 h 1540042"/>
                <a:gd name="connsiteX45" fmla="*/ 3648752 w 5362730"/>
                <a:gd name="connsiteY45" fmla="*/ 1376413 h 1540042"/>
                <a:gd name="connsiteX46" fmla="*/ 3639127 w 5362730"/>
                <a:gd name="connsiteY46" fmla="*/ 1405288 h 1540042"/>
                <a:gd name="connsiteX47" fmla="*/ 3581376 w 5362730"/>
                <a:gd name="connsiteY47" fmla="*/ 1424539 h 1540042"/>
                <a:gd name="connsiteX48" fmla="*/ 3542874 w 5362730"/>
                <a:gd name="connsiteY48" fmla="*/ 1434164 h 1540042"/>
                <a:gd name="connsiteX49" fmla="*/ 3485123 w 5362730"/>
                <a:gd name="connsiteY49" fmla="*/ 1443790 h 1540042"/>
                <a:gd name="connsiteX50" fmla="*/ 3427371 w 5362730"/>
                <a:gd name="connsiteY50" fmla="*/ 1463040 h 1540042"/>
                <a:gd name="connsiteX51" fmla="*/ 3359994 w 5362730"/>
                <a:gd name="connsiteY51" fmla="*/ 1472665 h 1540042"/>
                <a:gd name="connsiteX52" fmla="*/ 3023110 w 5362730"/>
                <a:gd name="connsiteY52" fmla="*/ 1443790 h 1540042"/>
                <a:gd name="connsiteX53" fmla="*/ 2994234 w 5362730"/>
                <a:gd name="connsiteY53" fmla="*/ 1434164 h 1540042"/>
                <a:gd name="connsiteX54" fmla="*/ 2965359 w 5362730"/>
                <a:gd name="connsiteY54" fmla="*/ 1414914 h 1540042"/>
                <a:gd name="connsiteX55" fmla="*/ 2907607 w 5362730"/>
                <a:gd name="connsiteY55" fmla="*/ 1386038 h 1540042"/>
                <a:gd name="connsiteX56" fmla="*/ 2888357 w 5362730"/>
                <a:gd name="connsiteY56" fmla="*/ 1357162 h 1540042"/>
                <a:gd name="connsiteX57" fmla="*/ 2859481 w 5362730"/>
                <a:gd name="connsiteY57" fmla="*/ 1337912 h 1540042"/>
                <a:gd name="connsiteX58" fmla="*/ 2820980 w 5362730"/>
                <a:gd name="connsiteY58" fmla="*/ 1280160 h 1540042"/>
                <a:gd name="connsiteX59" fmla="*/ 2792104 w 5362730"/>
                <a:gd name="connsiteY59" fmla="*/ 1222408 h 1540042"/>
                <a:gd name="connsiteX60" fmla="*/ 2763228 w 5362730"/>
                <a:gd name="connsiteY60" fmla="*/ 1203158 h 1540042"/>
                <a:gd name="connsiteX61" fmla="*/ 2715102 w 5362730"/>
                <a:gd name="connsiteY61" fmla="*/ 1116531 h 1540042"/>
                <a:gd name="connsiteX62" fmla="*/ 2686226 w 5362730"/>
                <a:gd name="connsiteY62" fmla="*/ 1106905 h 1540042"/>
                <a:gd name="connsiteX63" fmla="*/ 2628474 w 5362730"/>
                <a:gd name="connsiteY63" fmla="*/ 1068404 h 1540042"/>
                <a:gd name="connsiteX64" fmla="*/ 2599599 w 5362730"/>
                <a:gd name="connsiteY64" fmla="*/ 1049154 h 1540042"/>
                <a:gd name="connsiteX65" fmla="*/ 2561098 w 5362730"/>
                <a:gd name="connsiteY65" fmla="*/ 1039528 h 1540042"/>
                <a:gd name="connsiteX66" fmla="*/ 2387843 w 5362730"/>
                <a:gd name="connsiteY66" fmla="*/ 1010653 h 1540042"/>
                <a:gd name="connsiteX67" fmla="*/ 1983582 w 5362730"/>
                <a:gd name="connsiteY67" fmla="*/ 1020278 h 1540042"/>
                <a:gd name="connsiteX68" fmla="*/ 1935456 w 5362730"/>
                <a:gd name="connsiteY68" fmla="*/ 1029903 h 1540042"/>
                <a:gd name="connsiteX69" fmla="*/ 1868079 w 5362730"/>
                <a:gd name="connsiteY69" fmla="*/ 1039528 h 1540042"/>
                <a:gd name="connsiteX70" fmla="*/ 1521569 w 5362730"/>
                <a:gd name="connsiteY70" fmla="*/ 1029903 h 1540042"/>
                <a:gd name="connsiteX71" fmla="*/ 1492693 w 5362730"/>
                <a:gd name="connsiteY71" fmla="*/ 1020278 h 1540042"/>
                <a:gd name="connsiteX72" fmla="*/ 1415691 w 5362730"/>
                <a:gd name="connsiteY72" fmla="*/ 1001027 h 1540042"/>
                <a:gd name="connsiteX73" fmla="*/ 1386816 w 5362730"/>
                <a:gd name="connsiteY73" fmla="*/ 981777 h 1540042"/>
                <a:gd name="connsiteX74" fmla="*/ 1242437 w 5362730"/>
                <a:gd name="connsiteY74" fmla="*/ 962526 h 1540042"/>
                <a:gd name="connsiteX75" fmla="*/ 895927 w 5362730"/>
                <a:gd name="connsiteY75" fmla="*/ 972152 h 1540042"/>
                <a:gd name="connsiteX76" fmla="*/ 867051 w 5362730"/>
                <a:gd name="connsiteY76" fmla="*/ 991402 h 1540042"/>
                <a:gd name="connsiteX77" fmla="*/ 818925 w 5362730"/>
                <a:gd name="connsiteY77" fmla="*/ 1001027 h 1540042"/>
                <a:gd name="connsiteX78" fmla="*/ 751548 w 5362730"/>
                <a:gd name="connsiteY78" fmla="*/ 1020278 h 1540042"/>
                <a:gd name="connsiteX79" fmla="*/ 713047 w 5362730"/>
                <a:gd name="connsiteY79" fmla="*/ 1029903 h 1540042"/>
                <a:gd name="connsiteX80" fmla="*/ 703422 w 5362730"/>
                <a:gd name="connsiteY80" fmla="*/ 1058779 h 1540042"/>
                <a:gd name="connsiteX81" fmla="*/ 674546 w 5362730"/>
                <a:gd name="connsiteY81" fmla="*/ 1068404 h 1540042"/>
                <a:gd name="connsiteX82" fmla="*/ 645670 w 5362730"/>
                <a:gd name="connsiteY82" fmla="*/ 1087655 h 1540042"/>
                <a:gd name="connsiteX83" fmla="*/ 626420 w 5362730"/>
                <a:gd name="connsiteY83" fmla="*/ 1126156 h 1540042"/>
                <a:gd name="connsiteX84" fmla="*/ 482041 w 5362730"/>
                <a:gd name="connsiteY84" fmla="*/ 1155032 h 1540042"/>
                <a:gd name="connsiteX85" fmla="*/ 405039 w 5362730"/>
                <a:gd name="connsiteY85" fmla="*/ 1174282 h 1540042"/>
                <a:gd name="connsiteX86" fmla="*/ 366538 w 5362730"/>
                <a:gd name="connsiteY86" fmla="*/ 1193533 h 1540042"/>
                <a:gd name="connsiteX87" fmla="*/ 299161 w 5362730"/>
                <a:gd name="connsiteY87" fmla="*/ 1203158 h 1540042"/>
                <a:gd name="connsiteX88" fmla="*/ 222159 w 5362730"/>
                <a:gd name="connsiteY88" fmla="*/ 1222408 h 1540042"/>
                <a:gd name="connsiteX89" fmla="*/ 135531 w 5362730"/>
                <a:gd name="connsiteY89" fmla="*/ 1280160 h 1540042"/>
                <a:gd name="connsiteX90" fmla="*/ 106656 w 5362730"/>
                <a:gd name="connsiteY90" fmla="*/ 1299411 h 1540042"/>
                <a:gd name="connsiteX91" fmla="*/ 77780 w 5362730"/>
                <a:gd name="connsiteY91" fmla="*/ 1357162 h 1540042"/>
                <a:gd name="connsiteX92" fmla="*/ 58529 w 5362730"/>
                <a:gd name="connsiteY92" fmla="*/ 1395663 h 1540042"/>
                <a:gd name="connsiteX93" fmla="*/ 39279 w 5362730"/>
                <a:gd name="connsiteY93" fmla="*/ 1424539 h 1540042"/>
                <a:gd name="connsiteX94" fmla="*/ 10403 w 5362730"/>
                <a:gd name="connsiteY94" fmla="*/ 1491916 h 1540042"/>
                <a:gd name="connsiteX95" fmla="*/ 778 w 5362730"/>
                <a:gd name="connsiteY95" fmla="*/ 1540042 h 154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362730" h="1540042">
                  <a:moveTo>
                    <a:pt x="5246546" y="0"/>
                  </a:moveTo>
                  <a:cubicBezTo>
                    <a:pt x="5249754" y="83419"/>
                    <a:pt x="5250427" y="166974"/>
                    <a:pt x="5256171" y="250257"/>
                  </a:cubicBezTo>
                  <a:cubicBezTo>
                    <a:pt x="5256869" y="260379"/>
                    <a:pt x="5261259" y="270058"/>
                    <a:pt x="5265797" y="279133"/>
                  </a:cubicBezTo>
                  <a:cubicBezTo>
                    <a:pt x="5270970" y="289480"/>
                    <a:pt x="5278630" y="298383"/>
                    <a:pt x="5285047" y="308008"/>
                  </a:cubicBezTo>
                  <a:cubicBezTo>
                    <a:pt x="5308124" y="377243"/>
                    <a:pt x="5280125" y="290783"/>
                    <a:pt x="5304298" y="375385"/>
                  </a:cubicBezTo>
                  <a:cubicBezTo>
                    <a:pt x="5307085" y="385141"/>
                    <a:pt x="5311136" y="394505"/>
                    <a:pt x="5313923" y="404261"/>
                  </a:cubicBezTo>
                  <a:cubicBezTo>
                    <a:pt x="5317557" y="416981"/>
                    <a:pt x="5316210" y="431755"/>
                    <a:pt x="5323548" y="442762"/>
                  </a:cubicBezTo>
                  <a:cubicBezTo>
                    <a:pt x="5329965" y="452387"/>
                    <a:pt x="5342799" y="455596"/>
                    <a:pt x="5352424" y="462013"/>
                  </a:cubicBezTo>
                  <a:cubicBezTo>
                    <a:pt x="5355632" y="478055"/>
                    <a:pt x="5362730" y="493794"/>
                    <a:pt x="5362049" y="510139"/>
                  </a:cubicBezTo>
                  <a:cubicBezTo>
                    <a:pt x="5359497" y="571383"/>
                    <a:pt x="5351081" y="632284"/>
                    <a:pt x="5342799" y="693019"/>
                  </a:cubicBezTo>
                  <a:cubicBezTo>
                    <a:pt x="5341428" y="703072"/>
                    <a:pt x="5340347" y="714721"/>
                    <a:pt x="5333173" y="721895"/>
                  </a:cubicBezTo>
                  <a:cubicBezTo>
                    <a:pt x="5286273" y="768795"/>
                    <a:pt x="5288910" y="751865"/>
                    <a:pt x="5246546" y="770021"/>
                  </a:cubicBezTo>
                  <a:cubicBezTo>
                    <a:pt x="5233358" y="775673"/>
                    <a:pt x="5221233" y="783620"/>
                    <a:pt x="5208045" y="789272"/>
                  </a:cubicBezTo>
                  <a:cubicBezTo>
                    <a:pt x="5153054" y="812840"/>
                    <a:pt x="5095910" y="804447"/>
                    <a:pt x="5034790" y="808522"/>
                  </a:cubicBezTo>
                  <a:cubicBezTo>
                    <a:pt x="4983455" y="805314"/>
                    <a:pt x="4931652" y="806527"/>
                    <a:pt x="4880786" y="798897"/>
                  </a:cubicBezTo>
                  <a:cubicBezTo>
                    <a:pt x="4866596" y="796769"/>
                    <a:pt x="4855607" y="784975"/>
                    <a:pt x="4842285" y="779646"/>
                  </a:cubicBezTo>
                  <a:cubicBezTo>
                    <a:pt x="4823444" y="772110"/>
                    <a:pt x="4803784" y="766813"/>
                    <a:pt x="4784533" y="760396"/>
                  </a:cubicBezTo>
                  <a:lnTo>
                    <a:pt x="4726782" y="741145"/>
                  </a:lnTo>
                  <a:cubicBezTo>
                    <a:pt x="4717157" y="737937"/>
                    <a:pt x="4706981" y="736057"/>
                    <a:pt x="4697906" y="731520"/>
                  </a:cubicBezTo>
                  <a:cubicBezTo>
                    <a:pt x="4685072" y="725103"/>
                    <a:pt x="4672593" y="717922"/>
                    <a:pt x="4659405" y="712270"/>
                  </a:cubicBezTo>
                  <a:cubicBezTo>
                    <a:pt x="4625324" y="697664"/>
                    <a:pt x="4623845" y="704322"/>
                    <a:pt x="4582403" y="693019"/>
                  </a:cubicBezTo>
                  <a:cubicBezTo>
                    <a:pt x="4562826" y="687680"/>
                    <a:pt x="4543902" y="680185"/>
                    <a:pt x="4524651" y="673768"/>
                  </a:cubicBezTo>
                  <a:cubicBezTo>
                    <a:pt x="4515026" y="670560"/>
                    <a:pt x="4505784" y="665811"/>
                    <a:pt x="4495776" y="664143"/>
                  </a:cubicBezTo>
                  <a:lnTo>
                    <a:pt x="4438024" y="654518"/>
                  </a:lnTo>
                  <a:cubicBezTo>
                    <a:pt x="4402731" y="657726"/>
                    <a:pt x="4367228" y="659131"/>
                    <a:pt x="4332146" y="664143"/>
                  </a:cubicBezTo>
                  <a:cubicBezTo>
                    <a:pt x="4322102" y="665578"/>
                    <a:pt x="4310444" y="666594"/>
                    <a:pt x="4303270" y="673768"/>
                  </a:cubicBezTo>
                  <a:cubicBezTo>
                    <a:pt x="4296096" y="680942"/>
                    <a:pt x="4299273" y="694202"/>
                    <a:pt x="4293645" y="702644"/>
                  </a:cubicBezTo>
                  <a:cubicBezTo>
                    <a:pt x="4286094" y="713970"/>
                    <a:pt x="4273126" y="720775"/>
                    <a:pt x="4264769" y="731520"/>
                  </a:cubicBezTo>
                  <a:cubicBezTo>
                    <a:pt x="4204303" y="809262"/>
                    <a:pt x="4253293" y="771256"/>
                    <a:pt x="4197392" y="808522"/>
                  </a:cubicBezTo>
                  <a:cubicBezTo>
                    <a:pt x="4173202" y="881096"/>
                    <a:pt x="4205831" y="791646"/>
                    <a:pt x="4168517" y="866274"/>
                  </a:cubicBezTo>
                  <a:cubicBezTo>
                    <a:pt x="4163980" y="875349"/>
                    <a:pt x="4166065" y="887976"/>
                    <a:pt x="4158891" y="895150"/>
                  </a:cubicBezTo>
                  <a:cubicBezTo>
                    <a:pt x="4151717" y="902324"/>
                    <a:pt x="4139641" y="901567"/>
                    <a:pt x="4130016" y="904775"/>
                  </a:cubicBezTo>
                  <a:cubicBezTo>
                    <a:pt x="4113073" y="955601"/>
                    <a:pt x="4126019" y="925207"/>
                    <a:pt x="4081889" y="991402"/>
                  </a:cubicBezTo>
                  <a:cubicBezTo>
                    <a:pt x="4075472" y="1001027"/>
                    <a:pt x="4072264" y="1013861"/>
                    <a:pt x="4062639" y="1020278"/>
                  </a:cubicBezTo>
                  <a:lnTo>
                    <a:pt x="4033763" y="1039528"/>
                  </a:lnTo>
                  <a:cubicBezTo>
                    <a:pt x="4024233" y="1068116"/>
                    <a:pt x="4018140" y="1103278"/>
                    <a:pt x="3995262" y="1126156"/>
                  </a:cubicBezTo>
                  <a:cubicBezTo>
                    <a:pt x="3987082" y="1134336"/>
                    <a:pt x="3976011" y="1138989"/>
                    <a:pt x="3966386" y="1145406"/>
                  </a:cubicBezTo>
                  <a:cubicBezTo>
                    <a:pt x="3963178" y="1155031"/>
                    <a:pt x="3963935" y="1167108"/>
                    <a:pt x="3956761" y="1174282"/>
                  </a:cubicBezTo>
                  <a:cubicBezTo>
                    <a:pt x="3946615" y="1184428"/>
                    <a:pt x="3930718" y="1186414"/>
                    <a:pt x="3918260" y="1193533"/>
                  </a:cubicBezTo>
                  <a:cubicBezTo>
                    <a:pt x="3823026" y="1247952"/>
                    <a:pt x="3967230" y="1173859"/>
                    <a:pt x="3850883" y="1232034"/>
                  </a:cubicBezTo>
                  <a:cubicBezTo>
                    <a:pt x="3847675" y="1241659"/>
                    <a:pt x="3847596" y="1252987"/>
                    <a:pt x="3841258" y="1260910"/>
                  </a:cubicBezTo>
                  <a:cubicBezTo>
                    <a:pt x="3827688" y="1277872"/>
                    <a:pt x="3802528" y="1283445"/>
                    <a:pt x="3783506" y="1289785"/>
                  </a:cubicBezTo>
                  <a:cubicBezTo>
                    <a:pt x="3773881" y="1296202"/>
                    <a:pt x="3762810" y="1300856"/>
                    <a:pt x="3754630" y="1309036"/>
                  </a:cubicBezTo>
                  <a:cubicBezTo>
                    <a:pt x="3746450" y="1317216"/>
                    <a:pt x="3744413" y="1330685"/>
                    <a:pt x="3735380" y="1337912"/>
                  </a:cubicBezTo>
                  <a:cubicBezTo>
                    <a:pt x="3727457" y="1344250"/>
                    <a:pt x="3715579" y="1343000"/>
                    <a:pt x="3706504" y="1347537"/>
                  </a:cubicBezTo>
                  <a:cubicBezTo>
                    <a:pt x="3631860" y="1384858"/>
                    <a:pt x="3721340" y="1352215"/>
                    <a:pt x="3648752" y="1376413"/>
                  </a:cubicBezTo>
                  <a:cubicBezTo>
                    <a:pt x="3645544" y="1386038"/>
                    <a:pt x="3647383" y="1399391"/>
                    <a:pt x="3639127" y="1405288"/>
                  </a:cubicBezTo>
                  <a:cubicBezTo>
                    <a:pt x="3622615" y="1417082"/>
                    <a:pt x="3601062" y="1419618"/>
                    <a:pt x="3581376" y="1424539"/>
                  </a:cubicBezTo>
                  <a:cubicBezTo>
                    <a:pt x="3568542" y="1427747"/>
                    <a:pt x="3555846" y="1431570"/>
                    <a:pt x="3542874" y="1434164"/>
                  </a:cubicBezTo>
                  <a:cubicBezTo>
                    <a:pt x="3523737" y="1437991"/>
                    <a:pt x="3504056" y="1439057"/>
                    <a:pt x="3485123" y="1443790"/>
                  </a:cubicBezTo>
                  <a:cubicBezTo>
                    <a:pt x="3465437" y="1448712"/>
                    <a:pt x="3447143" y="1458477"/>
                    <a:pt x="3427371" y="1463040"/>
                  </a:cubicBezTo>
                  <a:cubicBezTo>
                    <a:pt x="3405265" y="1468141"/>
                    <a:pt x="3382453" y="1469457"/>
                    <a:pt x="3359994" y="1472665"/>
                  </a:cubicBezTo>
                  <a:cubicBezTo>
                    <a:pt x="3284471" y="1467630"/>
                    <a:pt x="3126898" y="1469737"/>
                    <a:pt x="3023110" y="1443790"/>
                  </a:cubicBezTo>
                  <a:cubicBezTo>
                    <a:pt x="3013267" y="1441329"/>
                    <a:pt x="3003309" y="1438702"/>
                    <a:pt x="2994234" y="1434164"/>
                  </a:cubicBezTo>
                  <a:cubicBezTo>
                    <a:pt x="2983887" y="1428991"/>
                    <a:pt x="2975706" y="1420087"/>
                    <a:pt x="2965359" y="1414914"/>
                  </a:cubicBezTo>
                  <a:cubicBezTo>
                    <a:pt x="2885654" y="1375061"/>
                    <a:pt x="2990365" y="1441208"/>
                    <a:pt x="2907607" y="1386038"/>
                  </a:cubicBezTo>
                  <a:cubicBezTo>
                    <a:pt x="2901190" y="1376413"/>
                    <a:pt x="2896537" y="1365342"/>
                    <a:pt x="2888357" y="1357162"/>
                  </a:cubicBezTo>
                  <a:cubicBezTo>
                    <a:pt x="2880177" y="1348982"/>
                    <a:pt x="2867099" y="1346618"/>
                    <a:pt x="2859481" y="1337912"/>
                  </a:cubicBezTo>
                  <a:cubicBezTo>
                    <a:pt x="2844246" y="1320500"/>
                    <a:pt x="2828297" y="1302109"/>
                    <a:pt x="2820980" y="1280160"/>
                  </a:cubicBezTo>
                  <a:cubicBezTo>
                    <a:pt x="2813152" y="1256677"/>
                    <a:pt x="2810761" y="1241065"/>
                    <a:pt x="2792104" y="1222408"/>
                  </a:cubicBezTo>
                  <a:cubicBezTo>
                    <a:pt x="2783924" y="1214228"/>
                    <a:pt x="2772853" y="1209575"/>
                    <a:pt x="2763228" y="1203158"/>
                  </a:cubicBezTo>
                  <a:cubicBezTo>
                    <a:pt x="2754753" y="1177732"/>
                    <a:pt x="2739926" y="1124806"/>
                    <a:pt x="2715102" y="1116531"/>
                  </a:cubicBezTo>
                  <a:cubicBezTo>
                    <a:pt x="2705477" y="1113322"/>
                    <a:pt x="2695095" y="1111832"/>
                    <a:pt x="2686226" y="1106905"/>
                  </a:cubicBezTo>
                  <a:cubicBezTo>
                    <a:pt x="2666001" y="1095669"/>
                    <a:pt x="2647725" y="1081238"/>
                    <a:pt x="2628474" y="1068404"/>
                  </a:cubicBezTo>
                  <a:cubicBezTo>
                    <a:pt x="2618849" y="1061987"/>
                    <a:pt x="2610821" y="1051960"/>
                    <a:pt x="2599599" y="1049154"/>
                  </a:cubicBezTo>
                  <a:cubicBezTo>
                    <a:pt x="2586765" y="1045945"/>
                    <a:pt x="2574012" y="1042398"/>
                    <a:pt x="2561098" y="1039528"/>
                  </a:cubicBezTo>
                  <a:cubicBezTo>
                    <a:pt x="2503876" y="1026812"/>
                    <a:pt x="2445819" y="1018935"/>
                    <a:pt x="2387843" y="1010653"/>
                  </a:cubicBezTo>
                  <a:lnTo>
                    <a:pt x="1983582" y="1020278"/>
                  </a:lnTo>
                  <a:cubicBezTo>
                    <a:pt x="1967237" y="1020974"/>
                    <a:pt x="1951593" y="1027214"/>
                    <a:pt x="1935456" y="1029903"/>
                  </a:cubicBezTo>
                  <a:cubicBezTo>
                    <a:pt x="1913078" y="1033633"/>
                    <a:pt x="1890538" y="1036320"/>
                    <a:pt x="1868079" y="1039528"/>
                  </a:cubicBezTo>
                  <a:cubicBezTo>
                    <a:pt x="1752576" y="1036320"/>
                    <a:pt x="1636965" y="1035821"/>
                    <a:pt x="1521569" y="1029903"/>
                  </a:cubicBezTo>
                  <a:cubicBezTo>
                    <a:pt x="1511436" y="1029383"/>
                    <a:pt x="1502536" y="1022739"/>
                    <a:pt x="1492693" y="1020278"/>
                  </a:cubicBezTo>
                  <a:cubicBezTo>
                    <a:pt x="1470720" y="1014785"/>
                    <a:pt x="1437697" y="1012030"/>
                    <a:pt x="1415691" y="1001027"/>
                  </a:cubicBezTo>
                  <a:cubicBezTo>
                    <a:pt x="1405344" y="995854"/>
                    <a:pt x="1397790" y="985435"/>
                    <a:pt x="1386816" y="981777"/>
                  </a:cubicBezTo>
                  <a:cubicBezTo>
                    <a:pt x="1365218" y="974578"/>
                    <a:pt x="1251977" y="963586"/>
                    <a:pt x="1242437" y="962526"/>
                  </a:cubicBezTo>
                  <a:cubicBezTo>
                    <a:pt x="1126934" y="965735"/>
                    <a:pt x="1011135" y="963290"/>
                    <a:pt x="895927" y="972152"/>
                  </a:cubicBezTo>
                  <a:cubicBezTo>
                    <a:pt x="884393" y="973039"/>
                    <a:pt x="877883" y="987340"/>
                    <a:pt x="867051" y="991402"/>
                  </a:cubicBezTo>
                  <a:cubicBezTo>
                    <a:pt x="851733" y="997146"/>
                    <a:pt x="834895" y="997478"/>
                    <a:pt x="818925" y="1001027"/>
                  </a:cubicBezTo>
                  <a:cubicBezTo>
                    <a:pt x="751230" y="1016071"/>
                    <a:pt x="807815" y="1004202"/>
                    <a:pt x="751548" y="1020278"/>
                  </a:cubicBezTo>
                  <a:cubicBezTo>
                    <a:pt x="738828" y="1023912"/>
                    <a:pt x="725881" y="1026695"/>
                    <a:pt x="713047" y="1029903"/>
                  </a:cubicBezTo>
                  <a:cubicBezTo>
                    <a:pt x="709839" y="1039528"/>
                    <a:pt x="710596" y="1051605"/>
                    <a:pt x="703422" y="1058779"/>
                  </a:cubicBezTo>
                  <a:cubicBezTo>
                    <a:pt x="696248" y="1065953"/>
                    <a:pt x="683621" y="1063867"/>
                    <a:pt x="674546" y="1068404"/>
                  </a:cubicBezTo>
                  <a:cubicBezTo>
                    <a:pt x="664199" y="1073577"/>
                    <a:pt x="655295" y="1081238"/>
                    <a:pt x="645670" y="1087655"/>
                  </a:cubicBezTo>
                  <a:cubicBezTo>
                    <a:pt x="639253" y="1100489"/>
                    <a:pt x="637899" y="1117547"/>
                    <a:pt x="626420" y="1126156"/>
                  </a:cubicBezTo>
                  <a:cubicBezTo>
                    <a:pt x="596747" y="1148410"/>
                    <a:pt x="509169" y="1152018"/>
                    <a:pt x="482041" y="1155032"/>
                  </a:cubicBezTo>
                  <a:cubicBezTo>
                    <a:pt x="456374" y="1161449"/>
                    <a:pt x="428703" y="1162450"/>
                    <a:pt x="405039" y="1174282"/>
                  </a:cubicBezTo>
                  <a:cubicBezTo>
                    <a:pt x="392205" y="1180699"/>
                    <a:pt x="380381" y="1189758"/>
                    <a:pt x="366538" y="1193533"/>
                  </a:cubicBezTo>
                  <a:cubicBezTo>
                    <a:pt x="344650" y="1199502"/>
                    <a:pt x="321407" y="1198709"/>
                    <a:pt x="299161" y="1203158"/>
                  </a:cubicBezTo>
                  <a:cubicBezTo>
                    <a:pt x="273218" y="1208347"/>
                    <a:pt x="222159" y="1222408"/>
                    <a:pt x="222159" y="1222408"/>
                  </a:cubicBezTo>
                  <a:lnTo>
                    <a:pt x="135531" y="1280160"/>
                  </a:lnTo>
                  <a:lnTo>
                    <a:pt x="106656" y="1299411"/>
                  </a:lnTo>
                  <a:cubicBezTo>
                    <a:pt x="89007" y="1352351"/>
                    <a:pt x="107634" y="1304918"/>
                    <a:pt x="77780" y="1357162"/>
                  </a:cubicBezTo>
                  <a:cubicBezTo>
                    <a:pt x="70661" y="1369620"/>
                    <a:pt x="65648" y="1383205"/>
                    <a:pt x="58529" y="1395663"/>
                  </a:cubicBezTo>
                  <a:cubicBezTo>
                    <a:pt x="52790" y="1405707"/>
                    <a:pt x="45018" y="1414495"/>
                    <a:pt x="39279" y="1424539"/>
                  </a:cubicBezTo>
                  <a:cubicBezTo>
                    <a:pt x="24610" y="1450210"/>
                    <a:pt x="18117" y="1464917"/>
                    <a:pt x="10403" y="1491916"/>
                  </a:cubicBezTo>
                  <a:cubicBezTo>
                    <a:pt x="0" y="1528328"/>
                    <a:pt x="778" y="1518450"/>
                    <a:pt x="778" y="1540042"/>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ru-RU"/>
            </a:p>
          </p:txBody>
        </p:sp>
        <p:sp>
          <p:nvSpPr>
            <p:cNvPr id="25609" name="TextBox 11"/>
            <p:cNvSpPr txBox="1">
              <a:spLocks noChangeArrowheads="1"/>
            </p:cNvSpPr>
            <p:nvPr/>
          </p:nvSpPr>
          <p:spPr bwMode="auto">
            <a:xfrm>
              <a:off x="725713" y="4168584"/>
              <a:ext cx="3189490" cy="773550"/>
            </a:xfrm>
            <a:prstGeom prst="rect">
              <a:avLst/>
            </a:prstGeom>
            <a:noFill/>
            <a:ln w="9525">
              <a:noFill/>
              <a:miter lim="800000"/>
              <a:headEnd/>
              <a:tailEnd/>
            </a:ln>
          </p:spPr>
          <p:txBody>
            <a:bodyPr>
              <a:spAutoFit/>
            </a:bodyPr>
            <a:lstStyle/>
            <a:p>
              <a:r>
                <a:rPr lang="ru-RU" altLang="zh-CN" sz="1600" b="1">
                  <a:solidFill>
                    <a:srgbClr val="FF0000"/>
                  </a:solidFill>
                  <a:cs typeface="Arial" charset="0"/>
                </a:rPr>
                <a:t>ФУЮАНЬ </a:t>
              </a:r>
              <a:r>
                <a:rPr lang="zh-CN" altLang="en-US" sz="1600" b="1">
                  <a:solidFill>
                    <a:srgbClr val="FF0000"/>
                  </a:solidFill>
                  <a:cs typeface="Arial" charset="0"/>
                </a:rPr>
                <a:t>抚远</a:t>
              </a:r>
              <a:endParaRPr lang="zh-CN" altLang="ru-RU" sz="1600">
                <a:solidFill>
                  <a:srgbClr val="FF0000"/>
                </a:solidFill>
                <a:latin typeface="Calibri" pitchFamily="34" charset="0"/>
              </a:endParaRPr>
            </a:p>
          </p:txBody>
        </p:sp>
        <p:sp>
          <p:nvSpPr>
            <p:cNvPr id="25610" name="TextBox 12"/>
            <p:cNvSpPr txBox="1">
              <a:spLocks noChangeArrowheads="1"/>
            </p:cNvSpPr>
            <p:nvPr/>
          </p:nvSpPr>
          <p:spPr bwMode="auto">
            <a:xfrm>
              <a:off x="4216377" y="1507924"/>
              <a:ext cx="2474720" cy="1195485"/>
            </a:xfrm>
            <a:prstGeom prst="rect">
              <a:avLst/>
            </a:prstGeom>
            <a:noFill/>
            <a:ln w="9525">
              <a:noFill/>
              <a:miter lim="800000"/>
              <a:headEnd/>
              <a:tailEnd/>
            </a:ln>
          </p:spPr>
          <p:txBody>
            <a:bodyPr>
              <a:spAutoFit/>
            </a:bodyPr>
            <a:lstStyle/>
            <a:p>
              <a:r>
                <a:rPr lang="ru-RU" altLang="zh-CN" sz="1400" b="1">
                  <a:solidFill>
                    <a:srgbClr val="FF0000"/>
                  </a:solidFill>
                  <a:cs typeface="Arial" charset="0"/>
                </a:rPr>
                <a:t>ХАБАРОВСК</a:t>
              </a:r>
            </a:p>
            <a:p>
              <a:r>
                <a:rPr lang="zh-CN" altLang="en-US" sz="1400" b="1">
                  <a:solidFill>
                    <a:srgbClr val="FF0000"/>
                  </a:solidFill>
                  <a:cs typeface="Arial" charset="0"/>
                </a:rPr>
                <a:t>哈巴罗夫斯克</a:t>
              </a:r>
              <a:endParaRPr lang="zh-CN" altLang="ru-RU" sz="1400">
                <a:solidFill>
                  <a:srgbClr val="FF0000"/>
                </a:solidFill>
                <a:latin typeface="Calibri" pitchFamily="34" charset="0"/>
              </a:endParaRPr>
            </a:p>
          </p:txBody>
        </p:sp>
        <p:sp>
          <p:nvSpPr>
            <p:cNvPr id="25611" name="TextBox 13"/>
            <p:cNvSpPr txBox="1">
              <a:spLocks noChangeArrowheads="1"/>
            </p:cNvSpPr>
            <p:nvPr/>
          </p:nvSpPr>
          <p:spPr bwMode="auto">
            <a:xfrm>
              <a:off x="4191000" y="3200400"/>
              <a:ext cx="1524000" cy="703229"/>
            </a:xfrm>
            <a:prstGeom prst="rect">
              <a:avLst/>
            </a:prstGeom>
            <a:noFill/>
            <a:ln w="9525">
              <a:noFill/>
              <a:miter lim="800000"/>
              <a:headEnd/>
              <a:tailEnd/>
            </a:ln>
          </p:spPr>
          <p:txBody>
            <a:bodyPr>
              <a:spAutoFit/>
            </a:bodyPr>
            <a:lstStyle/>
            <a:p>
              <a:r>
                <a:rPr lang="en-US" altLang="zh-CN" sz="1400">
                  <a:solidFill>
                    <a:srgbClr val="FF0000"/>
                  </a:solidFill>
                  <a:cs typeface="Arial" charset="0"/>
                </a:rPr>
                <a:t>~</a:t>
              </a:r>
              <a:r>
                <a:rPr lang="ru-RU" altLang="zh-CN" sz="1400">
                  <a:solidFill>
                    <a:srgbClr val="FF0000"/>
                  </a:solidFill>
                  <a:cs typeface="Arial" charset="0"/>
                </a:rPr>
                <a:t>65 км</a:t>
              </a:r>
            </a:p>
          </p:txBody>
        </p:sp>
        <p:sp>
          <p:nvSpPr>
            <p:cNvPr id="25612" name="Прямоугольник 15"/>
            <p:cNvSpPr>
              <a:spLocks noChangeArrowheads="1"/>
            </p:cNvSpPr>
            <p:nvPr/>
          </p:nvSpPr>
          <p:spPr bwMode="auto">
            <a:xfrm>
              <a:off x="5156172" y="4806794"/>
              <a:ext cx="2314986" cy="1336131"/>
            </a:xfrm>
            <a:prstGeom prst="rect">
              <a:avLst/>
            </a:prstGeom>
            <a:noFill/>
            <a:ln w="9525">
              <a:noFill/>
              <a:miter lim="800000"/>
              <a:headEnd/>
              <a:tailEnd/>
            </a:ln>
          </p:spPr>
          <p:txBody>
            <a:bodyPr>
              <a:spAutoFit/>
            </a:bodyPr>
            <a:lstStyle/>
            <a:p>
              <a:pPr algn="ctr"/>
              <a:r>
                <a:rPr lang="ru-RU" altLang="zh-CN" sz="1600" b="1">
                  <a:cs typeface="Arial" charset="0"/>
                </a:rPr>
                <a:t>РОССИЯ</a:t>
              </a:r>
            </a:p>
            <a:p>
              <a:pPr algn="ctr"/>
              <a:r>
                <a:rPr lang="zh-CN" altLang="en-US" sz="1600" b="1">
                  <a:cs typeface="Arial" charset="0"/>
                </a:rPr>
                <a:t>俄罗斯</a:t>
              </a:r>
              <a:endParaRPr lang="zh-CN" altLang="ru-RU" sz="1600">
                <a:latin typeface="Calibri" pitchFamily="34" charset="0"/>
              </a:endParaRPr>
            </a:p>
          </p:txBody>
        </p:sp>
        <p:sp>
          <p:nvSpPr>
            <p:cNvPr id="25613" name="Прямоугольник 16"/>
            <p:cNvSpPr>
              <a:spLocks noChangeArrowheads="1"/>
            </p:cNvSpPr>
            <p:nvPr/>
          </p:nvSpPr>
          <p:spPr bwMode="auto">
            <a:xfrm>
              <a:off x="2471045" y="4826698"/>
              <a:ext cx="1078261" cy="783914"/>
            </a:xfrm>
            <a:prstGeom prst="rect">
              <a:avLst/>
            </a:prstGeom>
            <a:noFill/>
            <a:ln w="9525">
              <a:noFill/>
              <a:miter lim="800000"/>
              <a:headEnd/>
              <a:tailEnd/>
            </a:ln>
          </p:spPr>
          <p:txBody>
            <a:bodyPr wrap="none">
              <a:spAutoFit/>
            </a:bodyPr>
            <a:lstStyle/>
            <a:p>
              <a:pPr algn="ctr"/>
              <a:r>
                <a:rPr lang="ru-RU" altLang="zh-CN" sz="1600" b="1">
                  <a:cs typeface="Arial" charset="0"/>
                </a:rPr>
                <a:t>КИТАЙ</a:t>
              </a:r>
            </a:p>
            <a:p>
              <a:pPr algn="ctr"/>
              <a:r>
                <a:rPr lang="zh-CN" altLang="en-US" sz="1600" b="1">
                  <a:cs typeface="Arial" charset="0"/>
                </a:rPr>
                <a:t>中国</a:t>
              </a:r>
              <a:endParaRPr lang="zh-CN" altLang="ru-RU" sz="1600">
                <a:latin typeface="Calibri" pitchFamily="34" charset="0"/>
              </a:endParaRPr>
            </a:p>
          </p:txBody>
        </p:sp>
        <p:pic>
          <p:nvPicPr>
            <p:cNvPr id="25614" name="Picture 5" descr="C:\Users\user\Desktop\cruise.png"/>
            <p:cNvPicPr>
              <a:picLocks noChangeAspect="1" noChangeArrowheads="1"/>
            </p:cNvPicPr>
            <p:nvPr/>
          </p:nvPicPr>
          <p:blipFill>
            <a:blip r:embed="rId4" cstate="email"/>
            <a:srcRect/>
            <a:stretch>
              <a:fillRect/>
            </a:stretch>
          </p:blipFill>
          <p:spPr bwMode="auto">
            <a:xfrm>
              <a:off x="4484890" y="2687828"/>
              <a:ext cx="649288" cy="658114"/>
            </a:xfrm>
            <a:prstGeom prst="rect">
              <a:avLst/>
            </a:prstGeom>
            <a:noFill/>
            <a:ln w="9525">
              <a:noFill/>
              <a:miter lim="800000"/>
              <a:headEnd/>
              <a:tailEnd/>
            </a:ln>
          </p:spPr>
        </p:pic>
      </p:grpSp>
      <p:sp>
        <p:nvSpPr>
          <p:cNvPr id="16" name="Прямоугольник 15"/>
          <p:cNvSpPr/>
          <p:nvPr/>
        </p:nvSpPr>
        <p:spPr>
          <a:xfrm>
            <a:off x="611560" y="2351658"/>
            <a:ext cx="3672408" cy="1938992"/>
          </a:xfrm>
          <a:prstGeom prst="rect">
            <a:avLst/>
          </a:prstGeom>
        </p:spPr>
        <p:txBody>
          <a:bodyPr wrap="square">
            <a:spAutoFit/>
          </a:bodyPr>
          <a:lstStyle/>
          <a:p>
            <a:r>
              <a:rPr lang="zh-CN" altLang="en-US" sz="2400" dirty="0" smtClean="0">
                <a:solidFill>
                  <a:schemeClr val="accent6">
                    <a:lumMod val="60000"/>
                    <a:lumOff val="40000"/>
                  </a:schemeClr>
                </a:solidFill>
              </a:rPr>
              <a:t>由于抚远靠近哈巴罗夫斯克，可能安排在中国和俄罗斯的大学校园，并在同一时间对所有校园进行教育过程。</a:t>
            </a:r>
            <a:endParaRPr lang="ru-RU" sz="2400" dirty="0">
              <a:solidFill>
                <a:schemeClr val="accent6">
                  <a:lumMod val="60000"/>
                  <a:lumOff val="40000"/>
                </a:schemeClr>
              </a:solidFill>
            </a:endParaRPr>
          </a:p>
        </p:txBody>
      </p:sp>
      <p:sp>
        <p:nvSpPr>
          <p:cNvPr id="17" name="Заголовок 1"/>
          <p:cNvSpPr txBox="1">
            <a:spLocks/>
          </p:cNvSpPr>
          <p:nvPr/>
        </p:nvSpPr>
        <p:spPr>
          <a:xfrm>
            <a:off x="461963" y="122709"/>
            <a:ext cx="8220075" cy="504825"/>
          </a:xfrm>
          <a:prstGeom prst="rect">
            <a:avLst/>
          </a:prstGeom>
        </p:spPr>
        <p:txBody>
          <a:bodyPr>
            <a:normAutofit/>
          </a:bodyPr>
          <a:lstStyle/>
          <a:p>
            <a:pPr algn="ctr" fontAlgn="auto">
              <a:spcAft>
                <a:spcPts val="0"/>
              </a:spcAft>
              <a:defRPr/>
            </a:pPr>
            <a:r>
              <a:rPr lang="ru-RU" sz="2000" b="1" dirty="0">
                <a:solidFill>
                  <a:schemeClr val="bg1"/>
                </a:solidFill>
                <a:latin typeface="Segoe UI Light" pitchFamily="34" charset="0"/>
                <a:ea typeface="+mj-ea"/>
                <a:cs typeface="+mj-cs"/>
              </a:rPr>
              <a:t>ОСОБЕННОСТИ </a:t>
            </a:r>
            <a:r>
              <a:rPr lang="ru-RU" sz="2000" b="1" dirty="0" smtClean="0">
                <a:solidFill>
                  <a:schemeClr val="bg1"/>
                </a:solidFill>
                <a:latin typeface="Segoe UI Light" pitchFamily="34" charset="0"/>
                <a:ea typeface="+mj-ea"/>
                <a:cs typeface="+mj-cs"/>
              </a:rPr>
              <a:t>КРУ</a:t>
            </a:r>
            <a:r>
              <a:rPr lang="zh-CN" altLang="en-US" sz="2000" b="1" dirty="0" smtClean="0">
                <a:solidFill>
                  <a:schemeClr val="bg1"/>
                </a:solidFill>
                <a:latin typeface="Segoe UI Light" pitchFamily="34" charset="0"/>
                <a:ea typeface="+mj-ea"/>
                <a:cs typeface="+mj-cs"/>
              </a:rPr>
              <a:t> </a:t>
            </a:r>
            <a:r>
              <a:rPr lang="en-US" altLang="zh-CN" sz="2000" b="1" dirty="0" smtClean="0">
                <a:solidFill>
                  <a:schemeClr val="bg1"/>
                </a:solidFill>
                <a:latin typeface="Segoe UI Light" pitchFamily="34" charset="0"/>
                <a:ea typeface="+mj-ea"/>
                <a:cs typeface="+mj-cs"/>
              </a:rPr>
              <a:t>/</a:t>
            </a:r>
            <a:r>
              <a:rPr lang="zh-CN" altLang="en-US" sz="2000" b="1" dirty="0" smtClean="0">
                <a:solidFill>
                  <a:schemeClr val="bg1"/>
                </a:solidFill>
                <a:latin typeface="Segoe UI Light" pitchFamily="34" charset="0"/>
                <a:ea typeface="+mj-ea"/>
                <a:cs typeface="+mj-cs"/>
              </a:rPr>
              <a:t> </a:t>
            </a:r>
            <a:r>
              <a:rPr lang="zh-CN" altLang="ru-RU" sz="2400" b="1" dirty="0" smtClean="0">
                <a:solidFill>
                  <a:schemeClr val="accent6">
                    <a:lumMod val="60000"/>
                    <a:lumOff val="40000"/>
                  </a:schemeClr>
                </a:solidFill>
              </a:rPr>
              <a:t>中俄国际大学</a:t>
            </a:r>
            <a:r>
              <a:rPr lang="zh-CN" altLang="en-US" sz="2400" b="1" dirty="0" smtClean="0">
                <a:solidFill>
                  <a:schemeClr val="accent6">
                    <a:lumMod val="60000"/>
                    <a:lumOff val="40000"/>
                  </a:schemeClr>
                </a:solidFill>
              </a:rPr>
              <a:t>的</a:t>
            </a:r>
            <a:r>
              <a:rPr lang="zh-CN" altLang="en-US" sz="2400" b="1" dirty="0" smtClean="0">
                <a:solidFill>
                  <a:schemeClr val="accent6">
                    <a:lumMod val="60000"/>
                    <a:lumOff val="40000"/>
                  </a:schemeClr>
                </a:solidFill>
                <a:latin typeface="Segoe UI Light" pitchFamily="34" charset="0"/>
                <a:ea typeface="Segoe UI Symbol" pitchFamily="34" charset="0"/>
              </a:rPr>
              <a:t>特点</a:t>
            </a:r>
            <a:endParaRPr lang="ru-RU" sz="2400" b="1" dirty="0">
              <a:solidFill>
                <a:schemeClr val="bg1"/>
              </a:solidFill>
              <a:latin typeface="Segoe UI Light" pitchFamily="34" charset="0"/>
              <a:ea typeface="+mn-ea"/>
            </a:endParaRPr>
          </a:p>
          <a:p>
            <a:pPr algn="ctr" fontAlgn="auto">
              <a:spcAft>
                <a:spcPts val="0"/>
              </a:spcAft>
              <a:defRPr/>
            </a:pPr>
            <a:endParaRPr lang="ru-RU" sz="2000" b="1" dirty="0">
              <a:solidFill>
                <a:schemeClr val="bg1"/>
              </a:solidFill>
              <a:latin typeface="Segoe UI Light"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179388" y="659467"/>
            <a:ext cx="8856662" cy="4216539"/>
          </a:xfrm>
          <a:prstGeom prst="rect">
            <a:avLst/>
          </a:prstGeom>
          <a:noFill/>
          <a:ln w="9525">
            <a:noFill/>
            <a:miter lim="800000"/>
            <a:headEnd/>
            <a:tailEnd/>
          </a:ln>
          <a:effectLst/>
        </p:spPr>
        <p:txBody>
          <a:bodyPr anchor="ctr">
            <a:spAutoFit/>
          </a:bodyPr>
          <a:lstStyle/>
          <a:p>
            <a:pPr marL="447675" indent="-447675"/>
            <a:r>
              <a:rPr lang="ru-RU" altLang="zh-CN" sz="3200" dirty="0">
                <a:solidFill>
                  <a:srgbClr val="FFC000"/>
                </a:solidFill>
                <a:latin typeface="Calibri" pitchFamily="34" charset="0"/>
                <a:ea typeface="Times New Roman" pitchFamily="18" charset="0"/>
                <a:cs typeface="Arial" charset="0"/>
              </a:rPr>
              <a:t>3.</a:t>
            </a:r>
            <a:r>
              <a:rPr lang="ru-RU" altLang="zh-CN" sz="3200" dirty="0">
                <a:solidFill>
                  <a:schemeClr val="bg1"/>
                </a:solidFill>
                <a:latin typeface="Calibri" pitchFamily="34" charset="0"/>
                <a:ea typeface="Times New Roman" pitchFamily="18" charset="0"/>
                <a:cs typeface="Arial" charset="0"/>
              </a:rPr>
              <a:t> </a:t>
            </a:r>
            <a:r>
              <a:rPr lang="ru-RU" altLang="zh-CN" dirty="0">
                <a:solidFill>
                  <a:schemeClr val="bg1"/>
                </a:solidFill>
                <a:latin typeface="Calibri" pitchFamily="34" charset="0"/>
                <a:ea typeface="Times New Roman" pitchFamily="18" charset="0"/>
                <a:cs typeface="Arial" charset="0"/>
              </a:rPr>
              <a:t>Стандартная траектория обучения по совместным программам «2+2» будет реализовываться совершенно в новом формате трансграничного образования. </a:t>
            </a:r>
          </a:p>
          <a:p>
            <a:pPr marL="447675" indent="-447675"/>
            <a:r>
              <a:rPr lang="zh-CN" altLang="en-US" b="1" i="1" dirty="0" smtClean="0">
                <a:solidFill>
                  <a:srgbClr val="FAC090"/>
                </a:solidFill>
                <a:latin typeface="Segoe UI Light"/>
                <a:cs typeface="Arial" charset="0"/>
              </a:rPr>
              <a:t>      </a:t>
            </a:r>
            <a:r>
              <a:rPr lang="zh-CN" altLang="ru-RU" sz="2000" b="1" dirty="0" smtClean="0">
                <a:solidFill>
                  <a:schemeClr val="accent6">
                    <a:lumMod val="60000"/>
                    <a:lumOff val="40000"/>
                  </a:schemeClr>
                </a:solidFill>
                <a:cs typeface="Arial" charset="0"/>
              </a:rPr>
              <a:t>教</a:t>
            </a:r>
            <a:r>
              <a:rPr lang="zh-CN" altLang="ru-RU" sz="2000" b="1" dirty="0">
                <a:solidFill>
                  <a:schemeClr val="accent6">
                    <a:lumMod val="60000"/>
                    <a:lumOff val="40000"/>
                  </a:schemeClr>
                </a:solidFill>
                <a:cs typeface="Arial" charset="0"/>
              </a:rPr>
              <a:t>学的标准弹道联合方案“</a:t>
            </a:r>
            <a:r>
              <a:rPr lang="ru-RU" altLang="zh-CN" sz="2000" b="1" dirty="0">
                <a:solidFill>
                  <a:schemeClr val="accent6">
                    <a:lumMod val="60000"/>
                    <a:lumOff val="40000"/>
                  </a:schemeClr>
                </a:solidFill>
                <a:cs typeface="Arial" charset="0"/>
              </a:rPr>
              <a:t>2 + 2</a:t>
            </a:r>
            <a:r>
              <a:rPr lang="zh-CN" altLang="ru-RU" sz="2000" b="1" dirty="0">
                <a:solidFill>
                  <a:schemeClr val="accent6">
                    <a:lumMod val="60000"/>
                    <a:lumOff val="40000"/>
                  </a:schemeClr>
                </a:solidFill>
                <a:cs typeface="Arial" charset="0"/>
              </a:rPr>
              <a:t>将完全在跨境教育的新格式。</a:t>
            </a:r>
            <a:endParaRPr lang="ru-RU" altLang="zh-CN" sz="2000" dirty="0">
              <a:solidFill>
                <a:schemeClr val="accent6">
                  <a:lumMod val="60000"/>
                  <a:lumOff val="40000"/>
                </a:schemeClr>
              </a:solidFill>
              <a:latin typeface="Calibri" pitchFamily="34" charset="0"/>
              <a:cs typeface="Arial" charset="0"/>
            </a:endParaRPr>
          </a:p>
          <a:p>
            <a:pPr marL="447675" indent="-447675"/>
            <a:r>
              <a:rPr lang="ru-RU" altLang="zh-CN" sz="3200" dirty="0">
                <a:solidFill>
                  <a:srgbClr val="FFC000"/>
                </a:solidFill>
                <a:latin typeface="Calibri" pitchFamily="34" charset="0"/>
                <a:cs typeface="Arial" charset="0"/>
              </a:rPr>
              <a:t>4.</a:t>
            </a:r>
            <a:r>
              <a:rPr lang="ru-RU" altLang="zh-CN" dirty="0">
                <a:solidFill>
                  <a:schemeClr val="bg1"/>
                </a:solidFill>
                <a:latin typeface="Calibri" pitchFamily="34" charset="0"/>
                <a:cs typeface="Arial" charset="0"/>
              </a:rPr>
              <a:t>  Полное перемещение образовательной услуги. </a:t>
            </a:r>
          </a:p>
          <a:p>
            <a:pPr marL="447675" indent="-447675"/>
            <a:r>
              <a:rPr lang="zh-CN" altLang="en-US" sz="2000" b="1" dirty="0" smtClean="0">
                <a:solidFill>
                  <a:schemeClr val="accent6">
                    <a:lumMod val="60000"/>
                    <a:lumOff val="40000"/>
                  </a:schemeClr>
                </a:solidFill>
                <a:cs typeface="Arial" charset="0"/>
              </a:rPr>
              <a:t>      </a:t>
            </a:r>
            <a:r>
              <a:rPr lang="zh-CN" altLang="ru-RU" sz="2000" b="1" dirty="0" smtClean="0">
                <a:solidFill>
                  <a:schemeClr val="accent6">
                    <a:lumMod val="60000"/>
                    <a:lumOff val="40000"/>
                  </a:schemeClr>
                </a:solidFill>
                <a:cs typeface="Arial" charset="0"/>
              </a:rPr>
              <a:t>完</a:t>
            </a:r>
            <a:r>
              <a:rPr lang="zh-CN" altLang="ru-RU" sz="2000" b="1" dirty="0">
                <a:solidFill>
                  <a:schemeClr val="accent6">
                    <a:lumMod val="60000"/>
                    <a:lumOff val="40000"/>
                  </a:schemeClr>
                </a:solidFill>
                <a:cs typeface="Arial" charset="0"/>
              </a:rPr>
              <a:t>整的位移的教育服务。</a:t>
            </a:r>
            <a:endParaRPr lang="ru-RU" altLang="zh-CN" sz="2000" dirty="0">
              <a:solidFill>
                <a:schemeClr val="accent6">
                  <a:lumMod val="60000"/>
                  <a:lumOff val="40000"/>
                </a:schemeClr>
              </a:solidFill>
              <a:latin typeface="Calibri" pitchFamily="34" charset="0"/>
              <a:cs typeface="Arial" charset="0"/>
            </a:endParaRPr>
          </a:p>
          <a:p>
            <a:pPr marL="447675" indent="-447675"/>
            <a:r>
              <a:rPr lang="ru-RU" altLang="zh-CN" sz="3200" dirty="0" smtClean="0">
                <a:solidFill>
                  <a:srgbClr val="FFC000"/>
                </a:solidFill>
                <a:latin typeface="Calibri" pitchFamily="34" charset="0"/>
                <a:cs typeface="Arial" charset="0"/>
              </a:rPr>
              <a:t>5.</a:t>
            </a:r>
            <a:r>
              <a:rPr lang="ru-RU" altLang="zh-CN" dirty="0" smtClean="0">
                <a:solidFill>
                  <a:schemeClr val="bg1"/>
                </a:solidFill>
                <a:latin typeface="Calibri" pitchFamily="34" charset="0"/>
                <a:cs typeface="Arial" charset="0"/>
              </a:rPr>
              <a:t> </a:t>
            </a:r>
            <a:r>
              <a:rPr lang="zh-CN" altLang="en-US" dirty="0" smtClean="0">
                <a:solidFill>
                  <a:schemeClr val="bg1"/>
                </a:solidFill>
                <a:latin typeface="Calibri" pitchFamily="34" charset="0"/>
                <a:cs typeface="Arial" charset="0"/>
              </a:rPr>
              <a:t> </a:t>
            </a:r>
            <a:r>
              <a:rPr lang="ru-RU" altLang="zh-CN" dirty="0" smtClean="0">
                <a:solidFill>
                  <a:schemeClr val="bg1"/>
                </a:solidFill>
                <a:latin typeface="Calibri" pitchFamily="34" charset="0"/>
                <a:cs typeface="Arial" charset="0"/>
              </a:rPr>
              <a:t>Студенту </a:t>
            </a:r>
            <a:r>
              <a:rPr lang="ru-RU" altLang="zh-CN" dirty="0">
                <a:solidFill>
                  <a:schemeClr val="bg1"/>
                </a:solidFill>
                <a:latin typeface="Calibri" pitchFamily="34" charset="0"/>
                <a:cs typeface="Arial" charset="0"/>
              </a:rPr>
              <a:t>не требуется дополнительная адаптация для включения в учебный процесс, так как полное время обучения он проходит в одном университете, но по окончании которого получит два диплома (диплом национального университета и вуза-партнера</a:t>
            </a:r>
            <a:r>
              <a:rPr lang="ru-RU" altLang="zh-CN" dirty="0" smtClean="0">
                <a:solidFill>
                  <a:schemeClr val="bg1"/>
                </a:solidFill>
                <a:latin typeface="Calibri" pitchFamily="34" charset="0"/>
                <a:cs typeface="Arial" charset="0"/>
              </a:rPr>
              <a:t>).</a:t>
            </a:r>
            <a:endParaRPr lang="en-US" altLang="zh-CN" dirty="0" smtClean="0">
              <a:solidFill>
                <a:schemeClr val="bg1"/>
              </a:solidFill>
              <a:latin typeface="Calibri" pitchFamily="34" charset="0"/>
              <a:cs typeface="Arial" charset="0"/>
            </a:endParaRPr>
          </a:p>
          <a:p>
            <a:pPr marL="447675" indent="-447675"/>
            <a:r>
              <a:rPr lang="zh-CN" altLang="en-US" sz="2000" b="1" dirty="0" smtClean="0">
                <a:solidFill>
                  <a:schemeClr val="accent6">
                    <a:lumMod val="60000"/>
                    <a:lumOff val="40000"/>
                  </a:schemeClr>
                </a:solidFill>
                <a:cs typeface="Arial" charset="0"/>
              </a:rPr>
              <a:t>      </a:t>
            </a:r>
            <a:r>
              <a:rPr lang="zh-CN" altLang="ru-RU" sz="2000" b="1" dirty="0" smtClean="0">
                <a:solidFill>
                  <a:schemeClr val="accent6">
                    <a:lumMod val="60000"/>
                    <a:lumOff val="40000"/>
                  </a:schemeClr>
                </a:solidFill>
                <a:cs typeface="Arial" charset="0"/>
              </a:rPr>
              <a:t>学</a:t>
            </a:r>
            <a:r>
              <a:rPr lang="zh-CN" altLang="ru-RU" sz="2000" b="1" dirty="0">
                <a:solidFill>
                  <a:schemeClr val="accent6">
                    <a:lumMod val="60000"/>
                    <a:lumOff val="40000"/>
                  </a:schemeClr>
                </a:solidFill>
                <a:cs typeface="Arial" charset="0"/>
              </a:rPr>
              <a:t>生不需要额外的训练过程中的适应插入的全日制学习，所以他通过在一个大学毕业的，但得到的两个毕业论文（毕业证书和黑国立大学的合作伙伴</a:t>
            </a:r>
            <a:r>
              <a:rPr lang="zh-CN" altLang="ru-RU" sz="2000" b="1" dirty="0" smtClean="0">
                <a:solidFill>
                  <a:schemeClr val="accent6">
                    <a:lumMod val="60000"/>
                    <a:lumOff val="40000"/>
                  </a:schemeClr>
                </a:solidFill>
                <a:cs typeface="Arial" charset="0"/>
              </a:rPr>
              <a:t>）。</a:t>
            </a:r>
            <a:endParaRPr lang="ru-RU" altLang="zh-CN" sz="2000" b="1" dirty="0">
              <a:solidFill>
                <a:schemeClr val="accent6">
                  <a:lumMod val="60000"/>
                  <a:lumOff val="40000"/>
                </a:schemeClr>
              </a:solidFill>
              <a:latin typeface="Calibri" pitchFamily="34" charset="0"/>
              <a:cs typeface="Arial" charset="0"/>
            </a:endParaRPr>
          </a:p>
        </p:txBody>
      </p:sp>
      <p:sp>
        <p:nvSpPr>
          <p:cNvPr id="4" name="Заголовок 1"/>
          <p:cNvSpPr txBox="1">
            <a:spLocks/>
          </p:cNvSpPr>
          <p:nvPr/>
        </p:nvSpPr>
        <p:spPr>
          <a:xfrm>
            <a:off x="461963" y="122709"/>
            <a:ext cx="8220075" cy="504825"/>
          </a:xfrm>
          <a:prstGeom prst="rect">
            <a:avLst/>
          </a:prstGeom>
        </p:spPr>
        <p:txBody>
          <a:bodyPr>
            <a:normAutofit/>
          </a:bodyPr>
          <a:lstStyle/>
          <a:p>
            <a:pPr algn="ctr" fontAlgn="auto">
              <a:spcAft>
                <a:spcPts val="0"/>
              </a:spcAft>
              <a:defRPr/>
            </a:pPr>
            <a:r>
              <a:rPr lang="ru-RU" sz="2000" b="1" dirty="0">
                <a:solidFill>
                  <a:schemeClr val="bg1"/>
                </a:solidFill>
                <a:latin typeface="Segoe UI Light" pitchFamily="34" charset="0"/>
                <a:ea typeface="+mj-ea"/>
                <a:cs typeface="+mj-cs"/>
              </a:rPr>
              <a:t>ОСОБЕННОСТИ </a:t>
            </a:r>
            <a:r>
              <a:rPr lang="ru-RU" sz="2000" b="1" dirty="0" smtClean="0">
                <a:solidFill>
                  <a:schemeClr val="bg1"/>
                </a:solidFill>
                <a:latin typeface="Segoe UI Light" pitchFamily="34" charset="0"/>
                <a:ea typeface="+mj-ea"/>
                <a:cs typeface="+mj-cs"/>
              </a:rPr>
              <a:t>КРУ</a:t>
            </a:r>
            <a:r>
              <a:rPr lang="zh-CN" altLang="en-US" sz="2000" b="1" dirty="0" smtClean="0">
                <a:solidFill>
                  <a:schemeClr val="bg1"/>
                </a:solidFill>
                <a:latin typeface="Segoe UI Light" pitchFamily="34" charset="0"/>
                <a:ea typeface="+mj-ea"/>
                <a:cs typeface="+mj-cs"/>
              </a:rPr>
              <a:t> </a:t>
            </a:r>
            <a:r>
              <a:rPr lang="en-US" altLang="zh-CN" sz="2000" b="1" dirty="0" smtClean="0">
                <a:solidFill>
                  <a:schemeClr val="bg1"/>
                </a:solidFill>
                <a:latin typeface="Segoe UI Light" pitchFamily="34" charset="0"/>
                <a:ea typeface="+mj-ea"/>
                <a:cs typeface="+mj-cs"/>
              </a:rPr>
              <a:t>/</a:t>
            </a:r>
            <a:r>
              <a:rPr lang="zh-CN" altLang="en-US" sz="2000" b="1" dirty="0" smtClean="0">
                <a:solidFill>
                  <a:schemeClr val="bg1"/>
                </a:solidFill>
                <a:latin typeface="Segoe UI Light" pitchFamily="34" charset="0"/>
                <a:ea typeface="+mj-ea"/>
                <a:cs typeface="+mj-cs"/>
              </a:rPr>
              <a:t> </a:t>
            </a:r>
            <a:r>
              <a:rPr lang="zh-CN" altLang="ru-RU" sz="2400" b="1" dirty="0" smtClean="0">
                <a:solidFill>
                  <a:schemeClr val="accent6">
                    <a:lumMod val="60000"/>
                    <a:lumOff val="40000"/>
                  </a:schemeClr>
                </a:solidFill>
              </a:rPr>
              <a:t>中俄国际大学</a:t>
            </a:r>
            <a:r>
              <a:rPr lang="zh-CN" altLang="en-US" sz="2400" b="1" dirty="0" smtClean="0">
                <a:solidFill>
                  <a:schemeClr val="accent6">
                    <a:lumMod val="60000"/>
                    <a:lumOff val="40000"/>
                  </a:schemeClr>
                </a:solidFill>
              </a:rPr>
              <a:t>的</a:t>
            </a:r>
            <a:r>
              <a:rPr lang="zh-CN" altLang="en-US" sz="2400" b="1" dirty="0" smtClean="0">
                <a:solidFill>
                  <a:schemeClr val="accent6">
                    <a:lumMod val="60000"/>
                    <a:lumOff val="40000"/>
                  </a:schemeClr>
                </a:solidFill>
                <a:latin typeface="Segoe UI Light" pitchFamily="34" charset="0"/>
                <a:ea typeface="Segoe UI Symbol" pitchFamily="34" charset="0"/>
              </a:rPr>
              <a:t>特点</a:t>
            </a:r>
            <a:endParaRPr lang="ru-RU" sz="2400" b="1" dirty="0">
              <a:solidFill>
                <a:schemeClr val="bg1"/>
              </a:solidFill>
              <a:latin typeface="Segoe UI Light" pitchFamily="34" charset="0"/>
              <a:ea typeface="+mn-ea"/>
            </a:endParaRPr>
          </a:p>
          <a:p>
            <a:pPr algn="ctr" fontAlgn="auto">
              <a:spcAft>
                <a:spcPts val="0"/>
              </a:spcAft>
              <a:defRPr/>
            </a:pPr>
            <a:endParaRPr lang="ru-RU" sz="2000" b="1" dirty="0">
              <a:solidFill>
                <a:schemeClr val="bg1"/>
              </a:solidFill>
              <a:latin typeface="Segoe UI Light"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179388" y="660628"/>
            <a:ext cx="8856662" cy="4647426"/>
          </a:xfrm>
          <a:prstGeom prst="rect">
            <a:avLst/>
          </a:prstGeom>
          <a:noFill/>
          <a:ln w="9525">
            <a:noFill/>
            <a:miter lim="800000"/>
            <a:headEnd/>
            <a:tailEnd/>
          </a:ln>
          <a:effectLst/>
        </p:spPr>
        <p:txBody>
          <a:bodyPr anchor="ctr">
            <a:spAutoFit/>
          </a:bodyPr>
          <a:lstStyle/>
          <a:p>
            <a:pPr marL="357188" indent="-357188"/>
            <a:r>
              <a:rPr lang="ru-RU" altLang="zh-CN" sz="3200" dirty="0">
                <a:solidFill>
                  <a:srgbClr val="FFC000"/>
                </a:solidFill>
                <a:latin typeface="Calibri" pitchFamily="34" charset="0"/>
                <a:ea typeface="Times New Roman" pitchFamily="18" charset="0"/>
                <a:cs typeface="Arial" charset="0"/>
              </a:rPr>
              <a:t>6.</a:t>
            </a:r>
            <a:r>
              <a:rPr lang="ru-RU" altLang="zh-CN" sz="3200" dirty="0">
                <a:solidFill>
                  <a:schemeClr val="bg1"/>
                </a:solidFill>
                <a:latin typeface="Calibri" pitchFamily="34" charset="0"/>
                <a:ea typeface="Times New Roman" pitchFamily="18" charset="0"/>
                <a:cs typeface="Arial" charset="0"/>
              </a:rPr>
              <a:t> </a:t>
            </a:r>
            <a:r>
              <a:rPr lang="ru-RU" altLang="zh-CN" dirty="0">
                <a:solidFill>
                  <a:schemeClr val="bg1"/>
                </a:solidFill>
                <a:latin typeface="Calibri" pitchFamily="34" charset="0"/>
                <a:ea typeface="Times New Roman" pitchFamily="18" charset="0"/>
                <a:cs typeface="Arial" charset="0"/>
              </a:rPr>
              <a:t>Данная форма обучения позволит решить множество проблем, связанных с реализацией совместных образовательных программ: </a:t>
            </a:r>
          </a:p>
          <a:p>
            <a:pPr marL="357188" indent="-357188">
              <a:buFont typeface="Arial" charset="0"/>
              <a:buChar char="•"/>
            </a:pPr>
            <a:r>
              <a:rPr lang="ru-RU" altLang="zh-CN" dirty="0">
                <a:solidFill>
                  <a:schemeClr val="bg1"/>
                </a:solidFill>
                <a:latin typeface="Calibri" pitchFamily="34" charset="0"/>
                <a:ea typeface="Times New Roman" pitchFamily="18" charset="0"/>
                <a:cs typeface="Arial" charset="0"/>
              </a:rPr>
              <a:t> </a:t>
            </a:r>
            <a:r>
              <a:rPr lang="ru-RU" altLang="zh-CN" dirty="0" err="1">
                <a:solidFill>
                  <a:schemeClr val="bg1"/>
                </a:solidFill>
                <a:latin typeface="Calibri" pitchFamily="34" charset="0"/>
                <a:ea typeface="Times New Roman" pitchFamily="18" charset="0"/>
                <a:cs typeface="Arial" charset="0"/>
              </a:rPr>
              <a:t>перезачет</a:t>
            </a:r>
            <a:r>
              <a:rPr lang="ru-RU" altLang="zh-CN" dirty="0">
                <a:solidFill>
                  <a:schemeClr val="bg1"/>
                </a:solidFill>
                <a:latin typeface="Calibri" pitchFamily="34" charset="0"/>
                <a:ea typeface="Times New Roman" pitchFamily="18" charset="0"/>
                <a:cs typeface="Arial" charset="0"/>
              </a:rPr>
              <a:t> дисциплин</a:t>
            </a:r>
          </a:p>
          <a:p>
            <a:pPr marL="357188" indent="-357188">
              <a:buFont typeface="Arial" charset="0"/>
              <a:buChar char="•"/>
            </a:pPr>
            <a:r>
              <a:rPr lang="ru-RU" altLang="zh-CN" dirty="0">
                <a:solidFill>
                  <a:schemeClr val="bg1"/>
                </a:solidFill>
                <a:latin typeface="Calibri" pitchFamily="34" charset="0"/>
                <a:ea typeface="Times New Roman" pitchFamily="18" charset="0"/>
                <a:cs typeface="Arial" charset="0"/>
              </a:rPr>
              <a:t> перевод студента из одного вуза в другой </a:t>
            </a:r>
          </a:p>
          <a:p>
            <a:pPr marL="357188" indent="-357188">
              <a:buFont typeface="Arial" charset="0"/>
              <a:buChar char="•"/>
            </a:pPr>
            <a:r>
              <a:rPr lang="ru-RU" altLang="zh-CN" dirty="0">
                <a:solidFill>
                  <a:schemeClr val="bg1"/>
                </a:solidFill>
                <a:latin typeface="Calibri" pitchFamily="34" charset="0"/>
                <a:ea typeface="Times New Roman" pitchFamily="18" charset="0"/>
                <a:cs typeface="Arial" charset="0"/>
              </a:rPr>
              <a:t> зачисление в вуз </a:t>
            </a:r>
          </a:p>
          <a:p>
            <a:pPr marL="357188" indent="-357188">
              <a:buFont typeface="Arial" charset="0"/>
              <a:buChar char="•"/>
            </a:pPr>
            <a:r>
              <a:rPr lang="ru-RU" altLang="zh-CN" dirty="0">
                <a:solidFill>
                  <a:schemeClr val="bg1"/>
                </a:solidFill>
                <a:latin typeface="Calibri" pitchFamily="34" charset="0"/>
                <a:ea typeface="Times New Roman" pitchFamily="18" charset="0"/>
                <a:cs typeface="Arial" charset="0"/>
              </a:rPr>
              <a:t> уход от большого количества бумажных формальностей (приказы, справки об обучении, индивидуальный учебный план и т.д.) </a:t>
            </a:r>
          </a:p>
          <a:p>
            <a:pPr marL="357188" indent="-357188"/>
            <a:r>
              <a:rPr lang="zh-CN" altLang="en-US" b="1" i="1" dirty="0" smtClean="0">
                <a:solidFill>
                  <a:srgbClr val="FAC090"/>
                </a:solidFill>
                <a:latin typeface="Segoe UI Light"/>
                <a:cs typeface="Arial" charset="0"/>
              </a:rPr>
              <a:t>     </a:t>
            </a:r>
            <a:endParaRPr lang="en-US" altLang="zh-CN" b="1" i="1" dirty="0" smtClean="0">
              <a:solidFill>
                <a:srgbClr val="FAC090"/>
              </a:solidFill>
              <a:latin typeface="Segoe UI Light"/>
              <a:cs typeface="Arial" charset="0"/>
            </a:endParaRPr>
          </a:p>
          <a:p>
            <a:pPr marL="357188" indent="-357188"/>
            <a:r>
              <a:rPr lang="zh-CN" altLang="en-US" sz="2000" b="1" i="1" dirty="0" smtClean="0">
                <a:solidFill>
                  <a:srgbClr val="FAC090"/>
                </a:solidFill>
                <a:latin typeface="Segoe UI Light"/>
                <a:cs typeface="Arial" charset="0"/>
              </a:rPr>
              <a:t>     </a:t>
            </a:r>
            <a:r>
              <a:rPr lang="zh-CN" altLang="ru-RU" sz="2000" b="1" dirty="0" smtClean="0">
                <a:solidFill>
                  <a:schemeClr val="accent6">
                    <a:lumMod val="60000"/>
                    <a:lumOff val="40000"/>
                  </a:schemeClr>
                </a:solidFill>
                <a:cs typeface="Arial" charset="0"/>
              </a:rPr>
              <a:t>该</a:t>
            </a:r>
            <a:r>
              <a:rPr lang="zh-CN" altLang="ru-RU" sz="2000" b="1" dirty="0">
                <a:solidFill>
                  <a:schemeClr val="accent6">
                    <a:lumMod val="60000"/>
                    <a:lumOff val="40000"/>
                  </a:schemeClr>
                </a:solidFill>
                <a:cs typeface="Arial" charset="0"/>
              </a:rPr>
              <a:t>教学形式将解决许多问题，相关的合作教育方案的实施</a:t>
            </a:r>
            <a:r>
              <a:rPr lang="zh-CN" altLang="ru-RU" sz="2000" b="1" dirty="0" smtClean="0">
                <a:solidFill>
                  <a:schemeClr val="accent6">
                    <a:lumMod val="60000"/>
                    <a:lumOff val="40000"/>
                  </a:schemeClr>
                </a:solidFill>
                <a:cs typeface="Arial" charset="0"/>
              </a:rPr>
              <a:t>：</a:t>
            </a:r>
            <a:endParaRPr lang="en-US" altLang="zh-CN" sz="2000" b="1" dirty="0" smtClean="0">
              <a:solidFill>
                <a:schemeClr val="accent6">
                  <a:lumMod val="60000"/>
                  <a:lumOff val="40000"/>
                </a:schemeClr>
              </a:solidFill>
              <a:cs typeface="Arial" charset="0"/>
            </a:endParaRPr>
          </a:p>
          <a:p>
            <a:pPr marL="357188" indent="-357188"/>
            <a:endParaRPr lang="en-US" altLang="zh-CN" sz="2000" b="1" dirty="0" smtClean="0">
              <a:solidFill>
                <a:schemeClr val="accent6">
                  <a:lumMod val="60000"/>
                  <a:lumOff val="40000"/>
                </a:schemeClr>
              </a:solidFill>
              <a:cs typeface="Arial" charset="0"/>
            </a:endParaRPr>
          </a:p>
          <a:p>
            <a:pPr marL="357188" indent="-357188">
              <a:buFont typeface="Arial" pitchFamily="34" charset="0"/>
              <a:buChar char="•"/>
            </a:pPr>
            <a:r>
              <a:rPr lang="ru-RU" sz="2000" b="1" dirty="0" smtClean="0">
                <a:solidFill>
                  <a:schemeClr val="accent6">
                    <a:lumMod val="60000"/>
                    <a:lumOff val="40000"/>
                  </a:schemeClr>
                </a:solidFill>
              </a:rPr>
              <a:t>學分</a:t>
            </a:r>
            <a:r>
              <a:rPr lang="zh-CN" altLang="en-US" sz="2000" b="1" dirty="0" smtClean="0">
                <a:solidFill>
                  <a:schemeClr val="accent6">
                    <a:lumMod val="60000"/>
                    <a:lumOff val="40000"/>
                  </a:schemeClr>
                </a:solidFill>
              </a:rPr>
              <a:t> 转移</a:t>
            </a:r>
            <a:endParaRPr lang="en-US" altLang="zh-CN" sz="2000" b="1" dirty="0" smtClean="0">
              <a:solidFill>
                <a:schemeClr val="accent6">
                  <a:lumMod val="60000"/>
                  <a:lumOff val="40000"/>
                </a:schemeClr>
              </a:solidFill>
              <a:cs typeface="Arial" charset="0"/>
            </a:endParaRPr>
          </a:p>
          <a:p>
            <a:pPr marL="357188" indent="-357188">
              <a:buFont typeface="Arial" pitchFamily="34" charset="0"/>
              <a:buChar char="•"/>
            </a:pPr>
            <a:r>
              <a:rPr lang="zh-CN" altLang="en-US" sz="2000" b="1" dirty="0" smtClean="0">
                <a:solidFill>
                  <a:schemeClr val="accent6">
                    <a:lumMod val="60000"/>
                    <a:lumOff val="40000"/>
                  </a:schemeClr>
                </a:solidFill>
                <a:latin typeface="Calibri" pitchFamily="34" charset="0"/>
                <a:cs typeface="Arial" charset="0"/>
              </a:rPr>
              <a:t>从一个大学到另一个学生转学 </a:t>
            </a:r>
            <a:endParaRPr lang="en-US" altLang="zh-CN" sz="2000" b="1" dirty="0" smtClean="0">
              <a:solidFill>
                <a:schemeClr val="accent6">
                  <a:lumMod val="60000"/>
                  <a:lumOff val="40000"/>
                </a:schemeClr>
              </a:solidFill>
              <a:latin typeface="Calibri" pitchFamily="34" charset="0"/>
              <a:cs typeface="Arial" charset="0"/>
            </a:endParaRPr>
          </a:p>
          <a:p>
            <a:pPr marL="357188" indent="-357188">
              <a:buFont typeface="Arial" pitchFamily="34" charset="0"/>
              <a:buChar char="•"/>
            </a:pPr>
            <a:r>
              <a:rPr lang="zh-CN" altLang="en-US" sz="2000" b="1" dirty="0" smtClean="0">
                <a:solidFill>
                  <a:schemeClr val="accent6">
                    <a:lumMod val="60000"/>
                    <a:lumOff val="40000"/>
                  </a:schemeClr>
                </a:solidFill>
                <a:latin typeface="Calibri" pitchFamily="34" charset="0"/>
                <a:cs typeface="Arial" charset="0"/>
              </a:rPr>
              <a:t> 录取到大学</a:t>
            </a:r>
            <a:endParaRPr lang="en-US" altLang="zh-CN" sz="2000" b="1" dirty="0" smtClean="0">
              <a:solidFill>
                <a:schemeClr val="accent6">
                  <a:lumMod val="60000"/>
                  <a:lumOff val="40000"/>
                </a:schemeClr>
              </a:solidFill>
              <a:latin typeface="Calibri" pitchFamily="34" charset="0"/>
              <a:cs typeface="Arial" charset="0"/>
            </a:endParaRPr>
          </a:p>
          <a:p>
            <a:pPr marL="357188" indent="-357188">
              <a:buFont typeface="Arial" pitchFamily="34" charset="0"/>
              <a:buChar char="•"/>
            </a:pPr>
            <a:r>
              <a:rPr lang="zh-CN" altLang="ru-RU" sz="2000" b="1" dirty="0" smtClean="0">
                <a:solidFill>
                  <a:schemeClr val="accent6">
                    <a:lumMod val="60000"/>
                    <a:lumOff val="40000"/>
                  </a:schemeClr>
                </a:solidFill>
                <a:cs typeface="Arial" charset="0"/>
              </a:rPr>
              <a:t>从大量的纸质手续的护理（订单，参考学习，个性化的培训计划等）</a:t>
            </a:r>
            <a:endParaRPr lang="ru-RU" altLang="zh-CN" sz="2000" b="1" dirty="0">
              <a:solidFill>
                <a:schemeClr val="accent6">
                  <a:lumMod val="60000"/>
                  <a:lumOff val="40000"/>
                </a:schemeClr>
              </a:solidFill>
              <a:latin typeface="Calibri" pitchFamily="34" charset="0"/>
              <a:cs typeface="Arial" charset="0"/>
            </a:endParaRPr>
          </a:p>
          <a:p>
            <a:pPr marL="357188" indent="-357188"/>
            <a:endParaRPr lang="ru-RU" altLang="zh-CN" b="1" dirty="0">
              <a:solidFill>
                <a:schemeClr val="bg1"/>
              </a:solidFill>
              <a:latin typeface="Calibri" pitchFamily="34" charset="0"/>
              <a:cs typeface="Arial" charset="0"/>
            </a:endParaRPr>
          </a:p>
        </p:txBody>
      </p:sp>
      <p:sp>
        <p:nvSpPr>
          <p:cNvPr id="4" name="Заголовок 1"/>
          <p:cNvSpPr txBox="1">
            <a:spLocks/>
          </p:cNvSpPr>
          <p:nvPr/>
        </p:nvSpPr>
        <p:spPr>
          <a:xfrm>
            <a:off x="461963" y="122709"/>
            <a:ext cx="8220075" cy="504825"/>
          </a:xfrm>
          <a:prstGeom prst="rect">
            <a:avLst/>
          </a:prstGeom>
        </p:spPr>
        <p:txBody>
          <a:bodyPr>
            <a:normAutofit/>
          </a:bodyPr>
          <a:lstStyle/>
          <a:p>
            <a:pPr algn="ctr" fontAlgn="auto">
              <a:spcAft>
                <a:spcPts val="0"/>
              </a:spcAft>
              <a:defRPr/>
            </a:pPr>
            <a:r>
              <a:rPr lang="ru-RU" sz="2000" b="1" dirty="0">
                <a:solidFill>
                  <a:schemeClr val="bg1"/>
                </a:solidFill>
                <a:latin typeface="Segoe UI Light" pitchFamily="34" charset="0"/>
                <a:ea typeface="+mj-ea"/>
                <a:cs typeface="+mj-cs"/>
              </a:rPr>
              <a:t>ОСОБЕННОСТИ </a:t>
            </a:r>
            <a:r>
              <a:rPr lang="ru-RU" sz="2000" b="1" dirty="0" smtClean="0">
                <a:solidFill>
                  <a:schemeClr val="bg1"/>
                </a:solidFill>
                <a:latin typeface="Segoe UI Light" pitchFamily="34" charset="0"/>
                <a:ea typeface="+mj-ea"/>
                <a:cs typeface="+mj-cs"/>
              </a:rPr>
              <a:t>КРУ</a:t>
            </a:r>
            <a:r>
              <a:rPr lang="zh-CN" altLang="en-US" sz="2000" b="1" dirty="0" smtClean="0">
                <a:solidFill>
                  <a:schemeClr val="bg1"/>
                </a:solidFill>
                <a:latin typeface="Segoe UI Light" pitchFamily="34" charset="0"/>
                <a:ea typeface="+mj-ea"/>
                <a:cs typeface="+mj-cs"/>
              </a:rPr>
              <a:t> </a:t>
            </a:r>
            <a:r>
              <a:rPr lang="en-US" altLang="zh-CN" sz="2000" b="1" dirty="0" smtClean="0">
                <a:solidFill>
                  <a:schemeClr val="bg1"/>
                </a:solidFill>
                <a:latin typeface="Segoe UI Light" pitchFamily="34" charset="0"/>
                <a:ea typeface="+mj-ea"/>
                <a:cs typeface="+mj-cs"/>
              </a:rPr>
              <a:t>/</a:t>
            </a:r>
            <a:r>
              <a:rPr lang="zh-CN" altLang="en-US" sz="2000" b="1" dirty="0" smtClean="0">
                <a:solidFill>
                  <a:schemeClr val="bg1"/>
                </a:solidFill>
                <a:latin typeface="Segoe UI Light" pitchFamily="34" charset="0"/>
                <a:ea typeface="+mj-ea"/>
                <a:cs typeface="+mj-cs"/>
              </a:rPr>
              <a:t> </a:t>
            </a:r>
            <a:r>
              <a:rPr lang="zh-CN" altLang="ru-RU" sz="2400" b="1" dirty="0" smtClean="0">
                <a:solidFill>
                  <a:schemeClr val="accent6">
                    <a:lumMod val="60000"/>
                    <a:lumOff val="40000"/>
                  </a:schemeClr>
                </a:solidFill>
              </a:rPr>
              <a:t>中俄国际大学</a:t>
            </a:r>
            <a:r>
              <a:rPr lang="zh-CN" altLang="en-US" sz="2400" b="1" dirty="0" smtClean="0">
                <a:solidFill>
                  <a:schemeClr val="accent6">
                    <a:lumMod val="60000"/>
                    <a:lumOff val="40000"/>
                  </a:schemeClr>
                </a:solidFill>
              </a:rPr>
              <a:t>的</a:t>
            </a:r>
            <a:r>
              <a:rPr lang="zh-CN" altLang="en-US" sz="2400" b="1" dirty="0" smtClean="0">
                <a:solidFill>
                  <a:schemeClr val="accent6">
                    <a:lumMod val="60000"/>
                    <a:lumOff val="40000"/>
                  </a:schemeClr>
                </a:solidFill>
                <a:latin typeface="Segoe UI Light" pitchFamily="34" charset="0"/>
                <a:ea typeface="Segoe UI Symbol" pitchFamily="34" charset="0"/>
              </a:rPr>
              <a:t>特点</a:t>
            </a:r>
            <a:endParaRPr lang="ru-RU" sz="2400" b="1" dirty="0">
              <a:solidFill>
                <a:schemeClr val="bg1"/>
              </a:solidFill>
              <a:latin typeface="Segoe UI Light" pitchFamily="34" charset="0"/>
              <a:ea typeface="+mn-ea"/>
            </a:endParaRPr>
          </a:p>
          <a:p>
            <a:pPr algn="ctr" fontAlgn="auto">
              <a:spcAft>
                <a:spcPts val="0"/>
              </a:spcAft>
              <a:defRPr/>
            </a:pPr>
            <a:endParaRPr lang="ru-RU" sz="2000" b="1" dirty="0">
              <a:solidFill>
                <a:schemeClr val="bg1"/>
              </a:solidFill>
              <a:latin typeface="Segoe UI Light"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107504" y="953308"/>
            <a:ext cx="9036496" cy="2369880"/>
          </a:xfrm>
          <a:prstGeom prst="rect">
            <a:avLst/>
          </a:prstGeom>
          <a:noFill/>
          <a:ln w="9525">
            <a:noFill/>
            <a:miter lim="800000"/>
            <a:headEnd/>
            <a:tailEnd/>
          </a:ln>
          <a:effectLst/>
        </p:spPr>
        <p:txBody>
          <a:bodyPr wrap="square" anchor="ctr">
            <a:spAutoFit/>
          </a:bodyPr>
          <a:lstStyle/>
          <a:p>
            <a:r>
              <a:rPr lang="ru-RU" altLang="zh-CN" sz="2000" dirty="0">
                <a:solidFill>
                  <a:schemeClr val="bg1"/>
                </a:solidFill>
                <a:latin typeface="Calibri" pitchFamily="34" charset="0"/>
              </a:rPr>
              <a:t>На сегодняшний день подготовлено к открытию более 20 совместных образовательных программ в рамках китайско-российского университета. Для дальнейшей реализации образовательного процесса предполагается объединить в консорциум 10 китайских и 10 российских  вузов. </a:t>
            </a:r>
            <a:endParaRPr lang="en-US" altLang="zh-CN" sz="2000" dirty="0" smtClean="0">
              <a:solidFill>
                <a:schemeClr val="bg1"/>
              </a:solidFill>
              <a:latin typeface="Calibri" pitchFamily="34" charset="0"/>
            </a:endParaRPr>
          </a:p>
          <a:p>
            <a:endParaRPr lang="ru-RU" altLang="zh-CN" sz="2000" dirty="0">
              <a:solidFill>
                <a:schemeClr val="bg1"/>
              </a:solidFill>
              <a:latin typeface="Calibri" pitchFamily="34" charset="0"/>
            </a:endParaRPr>
          </a:p>
          <a:p>
            <a:r>
              <a:rPr lang="zh-CN" altLang="ru-RU" sz="2400" spc="-40" dirty="0" smtClean="0">
                <a:solidFill>
                  <a:schemeClr val="accent6">
                    <a:lumMod val="60000"/>
                    <a:lumOff val="40000"/>
                  </a:schemeClr>
                </a:solidFill>
              </a:rPr>
              <a:t>到</a:t>
            </a:r>
            <a:r>
              <a:rPr lang="zh-CN" altLang="ru-RU" sz="2400" spc="-40" dirty="0">
                <a:solidFill>
                  <a:schemeClr val="accent6">
                    <a:lumMod val="60000"/>
                    <a:lumOff val="40000"/>
                  </a:schemeClr>
                </a:solidFill>
              </a:rPr>
              <a:t>目前为止，开放合作教育产生的超过</a:t>
            </a:r>
            <a:r>
              <a:rPr lang="ru-RU" altLang="zh-CN" sz="2400" spc="-40" dirty="0">
                <a:solidFill>
                  <a:schemeClr val="accent6">
                    <a:lumMod val="60000"/>
                    <a:lumOff val="40000"/>
                  </a:schemeClr>
                </a:solidFill>
              </a:rPr>
              <a:t>20</a:t>
            </a:r>
            <a:r>
              <a:rPr lang="zh-CN" altLang="ru-RU" sz="2400" spc="-40" dirty="0">
                <a:solidFill>
                  <a:schemeClr val="accent6">
                    <a:lumMod val="60000"/>
                    <a:lumOff val="40000"/>
                  </a:schemeClr>
                </a:solidFill>
              </a:rPr>
              <a:t>中俄大学的方</a:t>
            </a:r>
            <a:r>
              <a:rPr lang="zh-CN" altLang="ru-RU" sz="2400" spc="-40" dirty="0" smtClean="0">
                <a:solidFill>
                  <a:schemeClr val="accent6">
                    <a:lumMod val="60000"/>
                    <a:lumOff val="40000"/>
                  </a:schemeClr>
                </a:solidFill>
              </a:rPr>
              <a:t>案。</a:t>
            </a:r>
            <a:r>
              <a:rPr lang="zh-CN" altLang="en-US" sz="2400" spc="-40" dirty="0" smtClean="0">
                <a:solidFill>
                  <a:schemeClr val="accent6">
                    <a:lumMod val="60000"/>
                    <a:lumOff val="40000"/>
                  </a:schemeClr>
                </a:solidFill>
              </a:rPr>
              <a:t> 为了进一步教育的实施过程中要团结</a:t>
            </a:r>
            <a:r>
              <a:rPr lang="en-US" altLang="zh-CN" sz="2400" spc="-40" dirty="0" smtClean="0">
                <a:solidFill>
                  <a:schemeClr val="accent6">
                    <a:lumMod val="60000"/>
                    <a:lumOff val="40000"/>
                  </a:schemeClr>
                </a:solidFill>
              </a:rPr>
              <a:t>10</a:t>
            </a:r>
            <a:r>
              <a:rPr lang="zh-CN" altLang="en-US" sz="2400" spc="-40" dirty="0" smtClean="0">
                <a:solidFill>
                  <a:schemeClr val="accent6">
                    <a:lumMod val="60000"/>
                    <a:lumOff val="40000"/>
                  </a:schemeClr>
                </a:solidFill>
              </a:rPr>
              <a:t>中国大学和</a:t>
            </a:r>
            <a:r>
              <a:rPr lang="en-US" altLang="zh-CN" sz="2400" spc="-40" dirty="0" smtClean="0">
                <a:solidFill>
                  <a:schemeClr val="accent6">
                    <a:lumMod val="60000"/>
                    <a:lumOff val="40000"/>
                  </a:schemeClr>
                </a:solidFill>
              </a:rPr>
              <a:t>10</a:t>
            </a:r>
            <a:r>
              <a:rPr lang="zh-CN" altLang="en-US" sz="2400" spc="-40" dirty="0" smtClean="0">
                <a:solidFill>
                  <a:schemeClr val="accent6">
                    <a:lumMod val="60000"/>
                    <a:lumOff val="40000"/>
                  </a:schemeClr>
                </a:solidFill>
              </a:rPr>
              <a:t>俄罗斯大学在财团。</a:t>
            </a:r>
            <a:endParaRPr lang="ru-RU" altLang="zh-CN" sz="2400" spc="-40" dirty="0">
              <a:solidFill>
                <a:schemeClr val="accent6">
                  <a:lumMod val="60000"/>
                  <a:lumOff val="40000"/>
                </a:schemeClr>
              </a:solidFill>
            </a:endParaRPr>
          </a:p>
        </p:txBody>
      </p:sp>
      <p:sp>
        <p:nvSpPr>
          <p:cNvPr id="4" name="Заголовок 1"/>
          <p:cNvSpPr txBox="1">
            <a:spLocks/>
          </p:cNvSpPr>
          <p:nvPr/>
        </p:nvSpPr>
        <p:spPr>
          <a:xfrm>
            <a:off x="461963" y="122709"/>
            <a:ext cx="8220075" cy="504825"/>
          </a:xfrm>
          <a:prstGeom prst="rect">
            <a:avLst/>
          </a:prstGeom>
        </p:spPr>
        <p:txBody>
          <a:bodyPr>
            <a:normAutofit/>
          </a:bodyPr>
          <a:lstStyle/>
          <a:p>
            <a:pPr algn="ctr" fontAlgn="auto">
              <a:spcAft>
                <a:spcPts val="0"/>
              </a:spcAft>
              <a:defRPr/>
            </a:pPr>
            <a:r>
              <a:rPr lang="ru-RU" sz="2000" b="1" dirty="0">
                <a:solidFill>
                  <a:schemeClr val="bg1"/>
                </a:solidFill>
                <a:latin typeface="Segoe UI Light" pitchFamily="34" charset="0"/>
                <a:ea typeface="+mj-ea"/>
                <a:cs typeface="+mj-cs"/>
              </a:rPr>
              <a:t>ОСОБЕННОСТИ </a:t>
            </a:r>
            <a:r>
              <a:rPr lang="ru-RU" sz="2000" b="1" dirty="0" smtClean="0">
                <a:solidFill>
                  <a:schemeClr val="bg1"/>
                </a:solidFill>
                <a:latin typeface="Segoe UI Light" pitchFamily="34" charset="0"/>
                <a:ea typeface="+mj-ea"/>
                <a:cs typeface="+mj-cs"/>
              </a:rPr>
              <a:t>КРУ</a:t>
            </a:r>
            <a:r>
              <a:rPr lang="zh-CN" altLang="en-US" sz="2000" b="1" dirty="0" smtClean="0">
                <a:solidFill>
                  <a:schemeClr val="bg1"/>
                </a:solidFill>
                <a:latin typeface="Segoe UI Light" pitchFamily="34" charset="0"/>
                <a:ea typeface="+mj-ea"/>
                <a:cs typeface="+mj-cs"/>
              </a:rPr>
              <a:t> </a:t>
            </a:r>
            <a:r>
              <a:rPr lang="en-US" altLang="zh-CN" sz="2000" b="1" dirty="0" smtClean="0">
                <a:solidFill>
                  <a:schemeClr val="bg1"/>
                </a:solidFill>
                <a:latin typeface="Segoe UI Light" pitchFamily="34" charset="0"/>
                <a:ea typeface="+mj-ea"/>
                <a:cs typeface="+mj-cs"/>
              </a:rPr>
              <a:t>/</a:t>
            </a:r>
            <a:r>
              <a:rPr lang="zh-CN" altLang="en-US" sz="2000" b="1" dirty="0" smtClean="0">
                <a:solidFill>
                  <a:schemeClr val="bg1"/>
                </a:solidFill>
                <a:latin typeface="Segoe UI Light" pitchFamily="34" charset="0"/>
                <a:ea typeface="+mj-ea"/>
                <a:cs typeface="+mj-cs"/>
              </a:rPr>
              <a:t> </a:t>
            </a:r>
            <a:r>
              <a:rPr lang="zh-CN" altLang="ru-RU" sz="2400" b="1" dirty="0" smtClean="0">
                <a:solidFill>
                  <a:schemeClr val="accent6">
                    <a:lumMod val="60000"/>
                    <a:lumOff val="40000"/>
                  </a:schemeClr>
                </a:solidFill>
              </a:rPr>
              <a:t>中俄国际大学</a:t>
            </a:r>
            <a:r>
              <a:rPr lang="zh-CN" altLang="en-US" sz="2400" b="1" dirty="0" smtClean="0">
                <a:solidFill>
                  <a:schemeClr val="accent6">
                    <a:lumMod val="60000"/>
                    <a:lumOff val="40000"/>
                  </a:schemeClr>
                </a:solidFill>
              </a:rPr>
              <a:t>的</a:t>
            </a:r>
            <a:r>
              <a:rPr lang="zh-CN" altLang="en-US" sz="2400" b="1" dirty="0" smtClean="0">
                <a:solidFill>
                  <a:schemeClr val="accent6">
                    <a:lumMod val="60000"/>
                    <a:lumOff val="40000"/>
                  </a:schemeClr>
                </a:solidFill>
                <a:latin typeface="Segoe UI Light" pitchFamily="34" charset="0"/>
                <a:ea typeface="Segoe UI Symbol" pitchFamily="34" charset="0"/>
              </a:rPr>
              <a:t>特点</a:t>
            </a:r>
            <a:endParaRPr lang="ru-RU" sz="2400" b="1" dirty="0">
              <a:solidFill>
                <a:schemeClr val="bg1"/>
              </a:solidFill>
              <a:latin typeface="Segoe UI Light" pitchFamily="34" charset="0"/>
              <a:ea typeface="+mn-ea"/>
            </a:endParaRPr>
          </a:p>
          <a:p>
            <a:pPr algn="ctr" fontAlgn="auto">
              <a:spcAft>
                <a:spcPts val="0"/>
              </a:spcAft>
              <a:defRPr/>
            </a:pPr>
            <a:endParaRPr lang="ru-RU" sz="2000" b="1" dirty="0">
              <a:solidFill>
                <a:schemeClr val="bg1"/>
              </a:solidFill>
              <a:latin typeface="Segoe UI Light"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963" y="-9525"/>
            <a:ext cx="8220075" cy="709613"/>
          </a:xfrm>
        </p:spPr>
        <p:txBody>
          <a:bodyPr rtlCol="0">
            <a:normAutofit/>
          </a:bodyPr>
          <a:lstStyle/>
          <a:p>
            <a:pPr fontAlgn="auto">
              <a:spcAft>
                <a:spcPts val="0"/>
              </a:spcAft>
              <a:defRPr/>
            </a:pPr>
            <a:r>
              <a:rPr lang="ru-RU" sz="2000" b="1" dirty="0" smtClean="0">
                <a:solidFill>
                  <a:schemeClr val="bg1"/>
                </a:solidFill>
                <a:latin typeface="Segoe UI Light" pitchFamily="34" charset="0"/>
              </a:rPr>
              <a:t>КОНСОРЦИУМ ВУЗОВ </a:t>
            </a:r>
            <a:r>
              <a:rPr lang="en-US" altLang="zh-CN" sz="2000" b="1" dirty="0" smtClean="0">
                <a:solidFill>
                  <a:schemeClr val="bg1"/>
                </a:solidFill>
                <a:latin typeface="Segoe UI Light" pitchFamily="34" charset="0"/>
              </a:rPr>
              <a:t>/</a:t>
            </a:r>
            <a:r>
              <a:rPr lang="zh-CN" altLang="en-US" sz="2000" b="1" dirty="0" smtClean="0">
                <a:solidFill>
                  <a:schemeClr val="bg1"/>
                </a:solidFill>
                <a:latin typeface="Segoe UI Light" pitchFamily="34" charset="0"/>
              </a:rPr>
              <a:t> </a:t>
            </a:r>
            <a:r>
              <a:rPr lang="zh-CN" altLang="en-US" sz="2400" b="1" dirty="0" smtClean="0">
                <a:solidFill>
                  <a:schemeClr val="accent6">
                    <a:lumMod val="60000"/>
                    <a:lumOff val="40000"/>
                  </a:schemeClr>
                </a:solidFill>
                <a:latin typeface="Segoe UI Light" pitchFamily="34" charset="0"/>
                <a:ea typeface="Segoe UI Symbol" pitchFamily="34" charset="0"/>
              </a:rPr>
              <a:t>大学联盟</a:t>
            </a:r>
            <a:endParaRPr lang="ru-RU" sz="2400" b="1" dirty="0">
              <a:solidFill>
                <a:schemeClr val="bg1"/>
              </a:solidFill>
              <a:latin typeface="Segoe UI Light" pitchFamily="34" charset="0"/>
            </a:endParaRPr>
          </a:p>
        </p:txBody>
      </p:sp>
      <p:sp>
        <p:nvSpPr>
          <p:cNvPr id="3" name="Прямоугольник 2"/>
          <p:cNvSpPr/>
          <p:nvPr/>
        </p:nvSpPr>
        <p:spPr>
          <a:xfrm>
            <a:off x="107504" y="925433"/>
            <a:ext cx="9036496" cy="3662541"/>
          </a:xfrm>
          <a:prstGeom prst="rect">
            <a:avLst/>
          </a:prstGeom>
        </p:spPr>
        <p:txBody>
          <a:bodyPr wrap="square">
            <a:spAutoFit/>
          </a:bodyPr>
          <a:lstStyle/>
          <a:p>
            <a:r>
              <a:rPr lang="ru-RU" altLang="zh-CN" sz="2000" b="1" dirty="0">
                <a:solidFill>
                  <a:srgbClr val="FFC000"/>
                </a:solidFill>
                <a:latin typeface="Calibri" pitchFamily="34" charset="0"/>
              </a:rPr>
              <a:t>22 ноября 2016 г.</a:t>
            </a:r>
            <a:r>
              <a:rPr lang="ru-RU" altLang="zh-CN" sz="2000" dirty="0">
                <a:solidFill>
                  <a:schemeClr val="bg1"/>
                </a:solidFill>
                <a:latin typeface="Calibri" pitchFamily="34" charset="0"/>
              </a:rPr>
              <a:t> на совещании в г. Харбин (КНР) был создан Консорциум вузов</a:t>
            </a:r>
          </a:p>
          <a:p>
            <a:endParaRPr lang="en-US" altLang="zh-CN" sz="2000" b="1" dirty="0" smtClean="0">
              <a:solidFill>
                <a:srgbClr val="FFC000"/>
              </a:solidFill>
            </a:endParaRPr>
          </a:p>
          <a:p>
            <a:r>
              <a:rPr lang="en-US" altLang="zh-CN" sz="2000" b="1" dirty="0" smtClean="0">
                <a:solidFill>
                  <a:srgbClr val="FFC000"/>
                </a:solidFill>
                <a:latin typeface="+mj-ea"/>
                <a:ea typeface="+mj-ea"/>
              </a:rPr>
              <a:t>2016</a:t>
            </a:r>
            <a:r>
              <a:rPr lang="zh-CN" altLang="en-US" sz="2000" b="1" dirty="0">
                <a:solidFill>
                  <a:srgbClr val="FFC000"/>
                </a:solidFill>
                <a:latin typeface="+mj-ea"/>
                <a:ea typeface="+mj-ea"/>
              </a:rPr>
              <a:t>年</a:t>
            </a:r>
            <a:r>
              <a:rPr lang="en-US" altLang="zh-CN" sz="2000" b="1" dirty="0">
                <a:solidFill>
                  <a:srgbClr val="FFC000"/>
                </a:solidFill>
                <a:latin typeface="+mj-ea"/>
                <a:ea typeface="+mj-ea"/>
              </a:rPr>
              <a:t>11</a:t>
            </a:r>
            <a:r>
              <a:rPr lang="zh-CN" altLang="en-US" sz="2000" b="1" dirty="0">
                <a:solidFill>
                  <a:srgbClr val="FFC000"/>
                </a:solidFill>
                <a:latin typeface="+mj-ea"/>
                <a:ea typeface="+mj-ea"/>
              </a:rPr>
              <a:t>月</a:t>
            </a:r>
            <a:r>
              <a:rPr lang="en-US" altLang="zh-CN" sz="2000" b="1" dirty="0">
                <a:solidFill>
                  <a:srgbClr val="FFC000"/>
                </a:solidFill>
                <a:latin typeface="+mj-ea"/>
                <a:ea typeface="+mj-ea"/>
              </a:rPr>
              <a:t>22</a:t>
            </a:r>
            <a:r>
              <a:rPr lang="zh-CN" altLang="en-US" sz="2000" b="1" dirty="0">
                <a:solidFill>
                  <a:srgbClr val="FFC000"/>
                </a:solidFill>
                <a:latin typeface="+mj-ea"/>
                <a:ea typeface="+mj-ea"/>
              </a:rPr>
              <a:t>日</a:t>
            </a:r>
            <a:r>
              <a:rPr lang="zh-CN" altLang="en-US" sz="2000" b="1" dirty="0" smtClean="0">
                <a:solidFill>
                  <a:srgbClr val="FFC000"/>
                </a:solidFill>
                <a:latin typeface="+mj-ea"/>
                <a:ea typeface="+mj-ea"/>
              </a:rPr>
              <a:t>。</a:t>
            </a:r>
            <a:endParaRPr lang="en-US" altLang="zh-CN" sz="2000" b="1" dirty="0" smtClean="0">
              <a:solidFill>
                <a:srgbClr val="FFC000"/>
              </a:solidFill>
              <a:latin typeface="+mj-ea"/>
              <a:ea typeface="+mj-ea"/>
            </a:endParaRPr>
          </a:p>
          <a:p>
            <a:r>
              <a:rPr lang="zh-CN" altLang="en-US" sz="2000" b="1" dirty="0" smtClean="0">
                <a:solidFill>
                  <a:schemeClr val="accent6">
                    <a:lumMod val="60000"/>
                    <a:lumOff val="40000"/>
                  </a:schemeClr>
                </a:solidFill>
                <a:latin typeface="+mj-ea"/>
                <a:ea typeface="+mj-ea"/>
              </a:rPr>
              <a:t>在哈尔滨市的一次会议上成立大学联盟</a:t>
            </a:r>
            <a:endParaRPr lang="en-US" altLang="zh-CN" sz="2000" b="1" dirty="0" smtClean="0">
              <a:solidFill>
                <a:schemeClr val="accent6">
                  <a:lumMod val="60000"/>
                  <a:lumOff val="40000"/>
                </a:schemeClr>
              </a:solidFill>
              <a:latin typeface="+mj-ea"/>
              <a:ea typeface="+mj-ea"/>
            </a:endParaRPr>
          </a:p>
          <a:p>
            <a:endParaRPr lang="ru-RU" altLang="zh-CN" sz="2000" dirty="0">
              <a:solidFill>
                <a:schemeClr val="bg1"/>
              </a:solidFill>
              <a:latin typeface="Calibri" pitchFamily="34" charset="0"/>
            </a:endParaRPr>
          </a:p>
          <a:p>
            <a:r>
              <a:rPr lang="ru-RU" altLang="zh-CN" sz="2000" b="1" dirty="0">
                <a:solidFill>
                  <a:srgbClr val="FFC000"/>
                </a:solidFill>
                <a:latin typeface="Calibri" pitchFamily="34" charset="0"/>
              </a:rPr>
              <a:t>ЦЕЛЬ СОЗДАНИЯ:</a:t>
            </a:r>
            <a:r>
              <a:rPr lang="ru-RU" altLang="zh-CN" sz="2000" dirty="0">
                <a:solidFill>
                  <a:schemeClr val="bg1"/>
                </a:solidFill>
                <a:latin typeface="Calibri" pitchFamily="34" charset="0"/>
              </a:rPr>
              <a:t> решение вопросов интеграции образовательных систем России и Китая в рамках реализации </a:t>
            </a:r>
            <a:r>
              <a:rPr lang="ru-RU" altLang="zh-CN" sz="2000" b="1" i="1" dirty="0">
                <a:solidFill>
                  <a:srgbClr val="FFC000"/>
                </a:solidFill>
                <a:latin typeface="Calibri" pitchFamily="34" charset="0"/>
              </a:rPr>
              <a:t>международного китайско-российского университета</a:t>
            </a:r>
          </a:p>
          <a:p>
            <a:endParaRPr lang="en-US" altLang="zh-CN" sz="2400" b="1" dirty="0" smtClean="0">
              <a:solidFill>
                <a:srgbClr val="FFC000"/>
              </a:solidFill>
            </a:endParaRPr>
          </a:p>
          <a:p>
            <a:r>
              <a:rPr lang="zh-CN" altLang="en-US" sz="2400" b="1" dirty="0" smtClean="0">
                <a:solidFill>
                  <a:srgbClr val="FFC000"/>
                </a:solidFill>
              </a:rPr>
              <a:t>成</a:t>
            </a:r>
            <a:r>
              <a:rPr lang="zh-CN" altLang="en-US" sz="2400" b="1" dirty="0">
                <a:solidFill>
                  <a:srgbClr val="FFC000"/>
                </a:solidFill>
              </a:rPr>
              <a:t>立目的</a:t>
            </a:r>
            <a:r>
              <a:rPr lang="zh-CN" altLang="en-US" sz="2400" b="1" dirty="0" smtClean="0">
                <a:solidFill>
                  <a:srgbClr val="FFC000"/>
                </a:solidFill>
              </a:rPr>
              <a:t>：</a:t>
            </a:r>
            <a:endParaRPr lang="en-US" altLang="zh-CN" sz="2400" b="1" dirty="0" smtClean="0">
              <a:solidFill>
                <a:srgbClr val="FFC000"/>
              </a:solidFill>
            </a:endParaRPr>
          </a:p>
          <a:p>
            <a:r>
              <a:rPr lang="zh-CN" altLang="ru-RU" sz="2400" b="1" spc="-40" dirty="0" smtClean="0">
                <a:solidFill>
                  <a:schemeClr val="accent6">
                    <a:lumMod val="60000"/>
                    <a:lumOff val="40000"/>
                  </a:schemeClr>
                </a:solidFill>
              </a:rPr>
              <a:t>解</a:t>
            </a:r>
            <a:r>
              <a:rPr lang="zh-CN" altLang="ru-RU" sz="2400" b="1" spc="-40" dirty="0">
                <a:solidFill>
                  <a:schemeClr val="accent6">
                    <a:lumMod val="60000"/>
                    <a:lumOff val="40000"/>
                  </a:schemeClr>
                </a:solidFill>
              </a:rPr>
              <a:t>决问题：俄罗斯和中国的教育系统的集成框架实现中俄大学国际</a:t>
            </a:r>
            <a:endParaRPr lang="ru-RU" altLang="zh-CN" sz="2400" b="1" spc="-4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963" y="-9525"/>
            <a:ext cx="8220075" cy="709613"/>
          </a:xfrm>
        </p:spPr>
        <p:txBody>
          <a:bodyPr rtlCol="0">
            <a:normAutofit/>
          </a:bodyPr>
          <a:lstStyle/>
          <a:p>
            <a:pPr fontAlgn="auto">
              <a:spcAft>
                <a:spcPts val="0"/>
              </a:spcAft>
              <a:defRPr/>
            </a:pPr>
            <a:r>
              <a:rPr lang="ru-RU" sz="2000" b="1" dirty="0" smtClean="0">
                <a:solidFill>
                  <a:schemeClr val="bg1"/>
                </a:solidFill>
                <a:latin typeface="Segoe UI Light" pitchFamily="34" charset="0"/>
              </a:rPr>
              <a:t>ОРГАНИЗАЦИЯ ДЕЯТЕЛЬНОСТИ КРУ</a:t>
            </a:r>
            <a:r>
              <a:rPr lang="zh-CN" altLang="en-US" sz="2000" b="1" dirty="0" smtClean="0">
                <a:solidFill>
                  <a:schemeClr val="bg1"/>
                </a:solidFill>
                <a:latin typeface="Segoe UI Light" pitchFamily="34" charset="0"/>
              </a:rPr>
              <a:t> </a:t>
            </a:r>
            <a:r>
              <a:rPr lang="en-US" altLang="zh-CN" sz="2000" b="1" dirty="0" smtClean="0">
                <a:solidFill>
                  <a:schemeClr val="bg1"/>
                </a:solidFill>
                <a:latin typeface="Segoe UI Light" pitchFamily="34" charset="0"/>
              </a:rPr>
              <a:t>/</a:t>
            </a:r>
            <a:r>
              <a:rPr lang="zh-CN" altLang="en-US" sz="2000" b="1" dirty="0" smtClean="0">
                <a:solidFill>
                  <a:schemeClr val="bg1"/>
                </a:solidFill>
                <a:latin typeface="Segoe UI Light" pitchFamily="34" charset="0"/>
              </a:rPr>
              <a:t> </a:t>
            </a:r>
            <a:r>
              <a:rPr lang="zh-CN" altLang="en-US" sz="2400" b="1" dirty="0" smtClean="0">
                <a:solidFill>
                  <a:schemeClr val="accent6">
                    <a:lumMod val="60000"/>
                    <a:lumOff val="40000"/>
                  </a:schemeClr>
                </a:solidFill>
                <a:latin typeface="Segoe UI Light" pitchFamily="34" charset="0"/>
              </a:rPr>
              <a:t>中俄国际大学工作原理</a:t>
            </a:r>
            <a:endParaRPr lang="ru-RU" sz="2400" b="1" dirty="0">
              <a:solidFill>
                <a:schemeClr val="accent6">
                  <a:lumMod val="60000"/>
                  <a:lumOff val="40000"/>
                </a:schemeClr>
              </a:solidFill>
              <a:latin typeface="Segoe UI Light" pitchFamily="34" charset="0"/>
            </a:endParaRPr>
          </a:p>
        </p:txBody>
      </p:sp>
      <p:sp>
        <p:nvSpPr>
          <p:cNvPr id="3" name="Прямоугольник 2"/>
          <p:cNvSpPr/>
          <p:nvPr/>
        </p:nvSpPr>
        <p:spPr>
          <a:xfrm>
            <a:off x="179388" y="987425"/>
            <a:ext cx="1223962" cy="4318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ВУЗ-ПАРТНЕР</a:t>
            </a:r>
          </a:p>
          <a:p>
            <a:pPr algn="ctr"/>
            <a:r>
              <a:rPr lang="zh-CN" altLang="en-US" sz="1400" b="1" dirty="0" smtClean="0">
                <a:solidFill>
                  <a:srgbClr val="FAC090"/>
                </a:solidFill>
                <a:latin typeface="Segoe UI Light"/>
                <a:ea typeface="Segoe UI Symbol"/>
                <a:cs typeface="Segoe UI Symbol"/>
              </a:rPr>
              <a:t>合</a:t>
            </a:r>
            <a:r>
              <a:rPr lang="zh-CN" altLang="en-US" sz="1400" b="1" dirty="0">
                <a:solidFill>
                  <a:srgbClr val="FAC090"/>
                </a:solidFill>
                <a:latin typeface="Segoe UI Light"/>
                <a:ea typeface="Segoe UI Symbol"/>
                <a:cs typeface="Segoe UI Symbol"/>
              </a:rPr>
              <a:t>作院校</a:t>
            </a:r>
            <a:endParaRPr lang="zh-CN" altLang="ru-RU" sz="1400" dirty="0">
              <a:solidFill>
                <a:srgbClr val="FFFFFF"/>
              </a:solidFill>
            </a:endParaRPr>
          </a:p>
        </p:txBody>
      </p:sp>
      <p:sp>
        <p:nvSpPr>
          <p:cNvPr id="4" name="Прямоугольник 3"/>
          <p:cNvSpPr/>
          <p:nvPr/>
        </p:nvSpPr>
        <p:spPr>
          <a:xfrm>
            <a:off x="179388" y="1563688"/>
            <a:ext cx="1223962" cy="4318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smtClean="0"/>
              <a:t>ВУЗ-ПАРТНЕР</a:t>
            </a:r>
            <a:endParaRPr lang="en-US" sz="1400" dirty="0" smtClean="0"/>
          </a:p>
          <a:p>
            <a:pPr algn="ctr" fontAlgn="auto">
              <a:spcBef>
                <a:spcPts val="0"/>
              </a:spcBef>
              <a:spcAft>
                <a:spcPts val="0"/>
              </a:spcAft>
              <a:defRPr/>
            </a:pPr>
            <a:r>
              <a:rPr lang="zh-CN" altLang="en-US" sz="1400" b="1" dirty="0" smtClean="0">
                <a:solidFill>
                  <a:srgbClr val="FAC090"/>
                </a:solidFill>
                <a:latin typeface="Segoe UI Light"/>
                <a:ea typeface="Segoe UI Symbol"/>
                <a:cs typeface="Segoe UI Symbol"/>
              </a:rPr>
              <a:t>合作院校</a:t>
            </a:r>
            <a:endParaRPr lang="zh-CN" altLang="ru-RU" sz="1400" dirty="0" smtClean="0">
              <a:solidFill>
                <a:srgbClr val="FFFFFF"/>
              </a:solidFill>
            </a:endParaRPr>
          </a:p>
        </p:txBody>
      </p:sp>
      <p:sp>
        <p:nvSpPr>
          <p:cNvPr id="5" name="Прямоугольник 4"/>
          <p:cNvSpPr/>
          <p:nvPr/>
        </p:nvSpPr>
        <p:spPr>
          <a:xfrm>
            <a:off x="179388" y="2139950"/>
            <a:ext cx="1223962" cy="4318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smtClean="0"/>
              <a:t>ВУЗ-ПАРТНЕР</a:t>
            </a:r>
            <a:r>
              <a:rPr lang="zh-CN" altLang="en-US" sz="1400" b="1" dirty="0" smtClean="0">
                <a:solidFill>
                  <a:srgbClr val="FAC090"/>
                </a:solidFill>
                <a:latin typeface="Segoe UI Light"/>
                <a:ea typeface="Segoe UI Symbol"/>
                <a:cs typeface="Segoe UI Symbol"/>
              </a:rPr>
              <a:t>合作院校</a:t>
            </a:r>
            <a:endParaRPr lang="zh-CN" altLang="ru-RU" sz="1400" dirty="0" smtClean="0">
              <a:solidFill>
                <a:srgbClr val="FFFFFF"/>
              </a:solidFill>
            </a:endParaRPr>
          </a:p>
        </p:txBody>
      </p:sp>
      <p:sp>
        <p:nvSpPr>
          <p:cNvPr id="6" name="Прямоугольник 5"/>
          <p:cNvSpPr/>
          <p:nvPr/>
        </p:nvSpPr>
        <p:spPr>
          <a:xfrm>
            <a:off x="179388" y="2716213"/>
            <a:ext cx="1223962" cy="4318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smtClean="0"/>
              <a:t>ВУЗ-ПАРТНЕР</a:t>
            </a:r>
            <a:r>
              <a:rPr lang="zh-CN" altLang="en-US" sz="1400" b="1" dirty="0" smtClean="0">
                <a:solidFill>
                  <a:srgbClr val="FAC090"/>
                </a:solidFill>
                <a:latin typeface="Segoe UI Light"/>
                <a:ea typeface="Segoe UI Symbol"/>
                <a:cs typeface="Segoe UI Symbol"/>
              </a:rPr>
              <a:t>合作院校</a:t>
            </a:r>
            <a:endParaRPr lang="zh-CN" altLang="ru-RU" sz="1400" dirty="0" smtClean="0">
              <a:solidFill>
                <a:srgbClr val="FFFFFF"/>
              </a:solidFill>
            </a:endParaRPr>
          </a:p>
        </p:txBody>
      </p:sp>
      <p:sp>
        <p:nvSpPr>
          <p:cNvPr id="7" name="Прямоугольник 6"/>
          <p:cNvSpPr/>
          <p:nvPr/>
        </p:nvSpPr>
        <p:spPr>
          <a:xfrm>
            <a:off x="179388" y="3292475"/>
            <a:ext cx="1223962" cy="4318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smtClean="0"/>
              <a:t>ВУЗ-ПАРТНЕР</a:t>
            </a:r>
            <a:r>
              <a:rPr lang="zh-CN" altLang="en-US" sz="1400" b="1" dirty="0" smtClean="0">
                <a:solidFill>
                  <a:srgbClr val="FAC090"/>
                </a:solidFill>
                <a:latin typeface="Segoe UI Light"/>
                <a:ea typeface="Segoe UI Symbol"/>
                <a:cs typeface="Segoe UI Symbol"/>
              </a:rPr>
              <a:t>合作院校</a:t>
            </a:r>
            <a:endParaRPr lang="zh-CN" altLang="ru-RU" sz="1400" dirty="0" smtClean="0">
              <a:solidFill>
                <a:srgbClr val="FFFFFF"/>
              </a:solidFill>
            </a:endParaRPr>
          </a:p>
        </p:txBody>
      </p:sp>
      <p:sp>
        <p:nvSpPr>
          <p:cNvPr id="8" name="Прямоугольник 7"/>
          <p:cNvSpPr/>
          <p:nvPr/>
        </p:nvSpPr>
        <p:spPr>
          <a:xfrm>
            <a:off x="179388" y="3867150"/>
            <a:ext cx="1223962" cy="43338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smtClean="0"/>
              <a:t>ВУЗ-ПАРТНЕР</a:t>
            </a:r>
            <a:r>
              <a:rPr lang="zh-CN" altLang="en-US" sz="1400" b="1" dirty="0" smtClean="0">
                <a:solidFill>
                  <a:srgbClr val="FAC090"/>
                </a:solidFill>
                <a:latin typeface="Segoe UI Light"/>
                <a:ea typeface="Segoe UI Symbol"/>
                <a:cs typeface="Segoe UI Symbol"/>
              </a:rPr>
              <a:t>合作院校</a:t>
            </a:r>
            <a:endParaRPr lang="zh-CN" altLang="ru-RU" sz="1400" dirty="0" smtClean="0">
              <a:solidFill>
                <a:srgbClr val="FFFFFF"/>
              </a:solidFill>
            </a:endParaRPr>
          </a:p>
        </p:txBody>
      </p:sp>
      <p:sp>
        <p:nvSpPr>
          <p:cNvPr id="9" name="Прямоугольник 8"/>
          <p:cNvSpPr/>
          <p:nvPr/>
        </p:nvSpPr>
        <p:spPr>
          <a:xfrm>
            <a:off x="179388" y="4443413"/>
            <a:ext cx="1223962" cy="4318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smtClean="0"/>
              <a:t>ВУЗ-ПАРТНЕР</a:t>
            </a:r>
            <a:r>
              <a:rPr lang="zh-CN" altLang="en-US" sz="1400" b="1" dirty="0" smtClean="0">
                <a:solidFill>
                  <a:srgbClr val="FAC090"/>
                </a:solidFill>
                <a:latin typeface="Segoe UI Light"/>
                <a:ea typeface="Segoe UI Symbol"/>
                <a:cs typeface="Segoe UI Symbol"/>
              </a:rPr>
              <a:t>合作院校</a:t>
            </a:r>
            <a:endParaRPr lang="zh-CN" altLang="ru-RU" sz="1400" dirty="0" smtClean="0">
              <a:solidFill>
                <a:srgbClr val="FFFFFF"/>
              </a:solidFill>
            </a:endParaRPr>
          </a:p>
        </p:txBody>
      </p:sp>
      <p:sp>
        <p:nvSpPr>
          <p:cNvPr id="10" name="Прямоугольник 9"/>
          <p:cNvSpPr/>
          <p:nvPr/>
        </p:nvSpPr>
        <p:spPr>
          <a:xfrm>
            <a:off x="1692275" y="3076575"/>
            <a:ext cx="1295400" cy="1439863"/>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ГОЛОВНЫЕ ВУЗЫ (1 в РФ и 1 в КНР)</a:t>
            </a:r>
          </a:p>
          <a:p>
            <a:pPr algn="ctr"/>
            <a:r>
              <a:rPr lang="zh-CN" altLang="en-US" sz="1600" b="1" dirty="0" smtClean="0">
                <a:solidFill>
                  <a:srgbClr val="FAC090"/>
                </a:solidFill>
                <a:latin typeface="Segoe UI Light"/>
                <a:ea typeface="Segoe UI Symbol"/>
                <a:cs typeface="Segoe UI Symbol"/>
              </a:rPr>
              <a:t>在</a:t>
            </a:r>
            <a:r>
              <a:rPr lang="zh-CN" altLang="en-US" sz="1600" b="1" dirty="0">
                <a:solidFill>
                  <a:srgbClr val="FAC090"/>
                </a:solidFill>
                <a:latin typeface="Segoe UI Light"/>
                <a:ea typeface="Segoe UI Symbol"/>
                <a:cs typeface="Segoe UI Symbol"/>
              </a:rPr>
              <a:t>俄与在华主院校</a:t>
            </a:r>
            <a:endParaRPr lang="zh-CN" altLang="ru-RU" sz="1600" dirty="0">
              <a:solidFill>
                <a:srgbClr val="FFFFFF"/>
              </a:solidFill>
            </a:endParaRPr>
          </a:p>
        </p:txBody>
      </p:sp>
      <p:cxnSp>
        <p:nvCxnSpPr>
          <p:cNvPr id="12" name="Прямая со стрелкой 11"/>
          <p:cNvCxnSpPr>
            <a:stCxn id="3" idx="3"/>
            <a:endCxn id="10" idx="1"/>
          </p:cNvCxnSpPr>
          <p:nvPr/>
        </p:nvCxnSpPr>
        <p:spPr>
          <a:xfrm>
            <a:off x="1403350" y="1203325"/>
            <a:ext cx="288925" cy="25923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3"/>
            <a:endCxn id="10" idx="1"/>
          </p:cNvCxnSpPr>
          <p:nvPr/>
        </p:nvCxnSpPr>
        <p:spPr>
          <a:xfrm>
            <a:off x="1403350" y="1779588"/>
            <a:ext cx="288925" cy="20161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5" idx="3"/>
            <a:endCxn id="10" idx="1"/>
          </p:cNvCxnSpPr>
          <p:nvPr/>
        </p:nvCxnSpPr>
        <p:spPr>
          <a:xfrm>
            <a:off x="1403350" y="2355850"/>
            <a:ext cx="288925" cy="1439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6" idx="3"/>
            <a:endCxn id="10" idx="1"/>
          </p:cNvCxnSpPr>
          <p:nvPr/>
        </p:nvCxnSpPr>
        <p:spPr>
          <a:xfrm>
            <a:off x="1403350" y="2932113"/>
            <a:ext cx="288925" cy="863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7" idx="3"/>
            <a:endCxn id="10" idx="1"/>
          </p:cNvCxnSpPr>
          <p:nvPr/>
        </p:nvCxnSpPr>
        <p:spPr>
          <a:xfrm>
            <a:off x="1403350" y="3508375"/>
            <a:ext cx="288925" cy="28733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8" idx="3"/>
            <a:endCxn id="10" idx="1"/>
          </p:cNvCxnSpPr>
          <p:nvPr/>
        </p:nvCxnSpPr>
        <p:spPr>
          <a:xfrm flipV="1">
            <a:off x="1403350" y="3795713"/>
            <a:ext cx="288925" cy="2889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9" idx="3"/>
            <a:endCxn id="10" idx="1"/>
          </p:cNvCxnSpPr>
          <p:nvPr/>
        </p:nvCxnSpPr>
        <p:spPr>
          <a:xfrm flipV="1">
            <a:off x="1403350" y="3795713"/>
            <a:ext cx="288925" cy="863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348038" y="3292475"/>
            <a:ext cx="1871662" cy="8636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КООРДИНАЦИОННЫЙ СОВЕТ КОНСОРЦИУМА</a:t>
            </a:r>
          </a:p>
          <a:p>
            <a:pPr algn="ctr"/>
            <a:r>
              <a:rPr lang="zh-CN" altLang="ru-RU" sz="1600" b="1" dirty="0" smtClean="0">
                <a:solidFill>
                  <a:schemeClr val="accent6">
                    <a:lumMod val="60000"/>
                    <a:lumOff val="40000"/>
                  </a:schemeClr>
                </a:solidFill>
                <a:latin typeface="Arial" charset="0"/>
              </a:rPr>
              <a:t>财</a:t>
            </a:r>
            <a:r>
              <a:rPr lang="zh-CN" altLang="ru-RU" sz="1600" b="1" dirty="0">
                <a:solidFill>
                  <a:schemeClr val="accent6">
                    <a:lumMod val="60000"/>
                    <a:lumOff val="40000"/>
                  </a:schemeClr>
                </a:solidFill>
                <a:latin typeface="Arial" charset="0"/>
              </a:rPr>
              <a:t>团的协调委员会</a:t>
            </a:r>
            <a:endParaRPr lang="ru-RU" altLang="zh-CN" sz="1600" b="1" dirty="0">
              <a:solidFill>
                <a:schemeClr val="accent6">
                  <a:lumMod val="60000"/>
                  <a:lumOff val="40000"/>
                </a:schemeClr>
              </a:solidFill>
              <a:latin typeface="Arial" charset="0"/>
            </a:endParaRPr>
          </a:p>
        </p:txBody>
      </p:sp>
      <p:cxnSp>
        <p:nvCxnSpPr>
          <p:cNvPr id="47" name="Прямая со стрелкой 46"/>
          <p:cNvCxnSpPr/>
          <p:nvPr/>
        </p:nvCxnSpPr>
        <p:spPr>
          <a:xfrm>
            <a:off x="2987675" y="3508375"/>
            <a:ext cx="36036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2987675" y="3579813"/>
            <a:ext cx="36036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2987675" y="3940175"/>
            <a:ext cx="36036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2987675" y="3651250"/>
            <a:ext cx="36036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2987675" y="3795713"/>
            <a:ext cx="36036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2987675" y="3724275"/>
            <a:ext cx="36036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2987675" y="3867150"/>
            <a:ext cx="36036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5508625" y="3292475"/>
            <a:ext cx="1295400" cy="8636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КИТАЙСКИЙ ВУЗ-ПАРТНЕР</a:t>
            </a:r>
          </a:p>
          <a:p>
            <a:pPr algn="ctr"/>
            <a:r>
              <a:rPr lang="zh-CN" altLang="en-US" sz="1400" b="1" dirty="0" smtClean="0">
                <a:solidFill>
                  <a:srgbClr val="FAC090"/>
                </a:solidFill>
                <a:latin typeface="Segoe UI Light"/>
                <a:ea typeface="Segoe UI Symbol"/>
                <a:cs typeface="Segoe UI Symbol"/>
              </a:rPr>
              <a:t>中</a:t>
            </a:r>
            <a:r>
              <a:rPr lang="zh-CN" altLang="en-US" sz="1400" b="1" dirty="0">
                <a:solidFill>
                  <a:srgbClr val="FAC090"/>
                </a:solidFill>
                <a:latin typeface="Segoe UI Light"/>
                <a:ea typeface="Segoe UI Symbol"/>
                <a:cs typeface="Segoe UI Symbol"/>
              </a:rPr>
              <a:t>国合作院校</a:t>
            </a:r>
            <a:endParaRPr lang="zh-CN" altLang="ru-RU" sz="1400" dirty="0">
              <a:solidFill>
                <a:srgbClr val="FFFFFF"/>
              </a:solidFill>
            </a:endParaRPr>
          </a:p>
        </p:txBody>
      </p:sp>
      <p:cxnSp>
        <p:nvCxnSpPr>
          <p:cNvPr id="55" name="Прямая со стрелкой 54"/>
          <p:cNvCxnSpPr/>
          <p:nvPr/>
        </p:nvCxnSpPr>
        <p:spPr>
          <a:xfrm>
            <a:off x="5219700" y="3579813"/>
            <a:ext cx="28892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5219700" y="3724275"/>
            <a:ext cx="28892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5219700" y="3867150"/>
            <a:ext cx="28892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8" name="Прямоугольник 57"/>
          <p:cNvSpPr/>
          <p:nvPr/>
        </p:nvSpPr>
        <p:spPr>
          <a:xfrm>
            <a:off x="3563938" y="2211388"/>
            <a:ext cx="2376487" cy="6477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МЕЖДУНАРОДНАЯ КОРПОРАЦИЯ «ЕВРАЗИЯ»</a:t>
            </a:r>
            <a:r>
              <a:rPr lang="ru-RU" altLang="zh-CN" sz="1400" b="1" i="1" dirty="0">
                <a:solidFill>
                  <a:srgbClr val="FAC090"/>
                </a:solidFill>
                <a:latin typeface="Segoe UI Light"/>
                <a:ea typeface="Segoe UI Symbol"/>
                <a:cs typeface="Segoe UI Symbol"/>
              </a:rPr>
              <a:t> </a:t>
            </a:r>
            <a:endParaRPr lang="en-US" altLang="zh-CN" sz="1400" b="1" i="1" dirty="0" smtClean="0">
              <a:solidFill>
                <a:srgbClr val="FAC090"/>
              </a:solidFill>
              <a:latin typeface="Segoe UI Light"/>
              <a:ea typeface="Segoe UI Symbol"/>
              <a:cs typeface="Segoe UI Symbol"/>
            </a:endParaRPr>
          </a:p>
          <a:p>
            <a:pPr algn="ctr"/>
            <a:r>
              <a:rPr lang="zh-CN" altLang="en-US" sz="1600" b="1" dirty="0" smtClean="0">
                <a:solidFill>
                  <a:schemeClr val="accent6">
                    <a:lumMod val="60000"/>
                    <a:lumOff val="40000"/>
                  </a:schemeClr>
                </a:solidFill>
                <a:latin typeface="+mj-ea"/>
                <a:cs typeface="Arial" pitchFamily="34" charset="0"/>
              </a:rPr>
              <a:t>国际公司“欧亚”</a:t>
            </a:r>
            <a:endParaRPr lang="zh-CN" altLang="ru-RU" sz="1600" b="1" dirty="0">
              <a:solidFill>
                <a:srgbClr val="FFFFFF"/>
              </a:solidFill>
            </a:endParaRPr>
          </a:p>
        </p:txBody>
      </p:sp>
      <p:sp>
        <p:nvSpPr>
          <p:cNvPr id="66" name="Прямоугольник 65"/>
          <p:cNvSpPr/>
          <p:nvPr/>
        </p:nvSpPr>
        <p:spPr>
          <a:xfrm>
            <a:off x="6372225" y="2211388"/>
            <a:ext cx="2303463" cy="6477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РУКОВОДСТВО ПРОВИНЦИИ ХЭЙЛУНЦЗЯН</a:t>
            </a:r>
          </a:p>
          <a:p>
            <a:pPr algn="ctr"/>
            <a:r>
              <a:rPr lang="zh-CN" altLang="en-US" sz="1600" b="1" dirty="0" smtClean="0">
                <a:solidFill>
                  <a:srgbClr val="FAC090"/>
                </a:solidFill>
                <a:latin typeface="Segoe UI Light"/>
                <a:ea typeface="Segoe UI Symbol"/>
                <a:cs typeface="Segoe UI Symbol"/>
              </a:rPr>
              <a:t>黑</a:t>
            </a:r>
            <a:r>
              <a:rPr lang="zh-CN" altLang="en-US" sz="1600" b="1" dirty="0">
                <a:solidFill>
                  <a:srgbClr val="FAC090"/>
                </a:solidFill>
                <a:latin typeface="Segoe UI Light"/>
                <a:ea typeface="Segoe UI Symbol"/>
                <a:cs typeface="Segoe UI Symbol"/>
              </a:rPr>
              <a:t>龙江省领导</a:t>
            </a:r>
            <a:endParaRPr lang="zh-CN" altLang="ru-RU" sz="1600" dirty="0">
              <a:solidFill>
                <a:srgbClr val="FFFFFF"/>
              </a:solidFill>
            </a:endParaRPr>
          </a:p>
        </p:txBody>
      </p:sp>
      <p:cxnSp>
        <p:nvCxnSpPr>
          <p:cNvPr id="82" name="Прямая соединительная линия 81"/>
          <p:cNvCxnSpPr>
            <a:stCxn id="58" idx="3"/>
            <a:endCxn id="66" idx="1"/>
          </p:cNvCxnSpPr>
          <p:nvPr/>
        </p:nvCxnSpPr>
        <p:spPr>
          <a:xfrm>
            <a:off x="5940425" y="2535238"/>
            <a:ext cx="431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Прямоугольник 82"/>
          <p:cNvSpPr/>
          <p:nvPr/>
        </p:nvSpPr>
        <p:spPr>
          <a:xfrm>
            <a:off x="3995738" y="915988"/>
            <a:ext cx="4321175" cy="6477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МИНИСТЕРСТВО ОБРАЗОВАНИЯ КНР</a:t>
            </a:r>
            <a:r>
              <a:rPr lang="ru-RU" altLang="zh-CN" sz="1400" b="1" i="1" dirty="0">
                <a:solidFill>
                  <a:srgbClr val="FAC090"/>
                </a:solidFill>
                <a:latin typeface="Segoe UI Light"/>
                <a:ea typeface="Segoe UI Symbol"/>
                <a:cs typeface="Segoe UI Symbol"/>
              </a:rPr>
              <a:t> </a:t>
            </a:r>
          </a:p>
          <a:p>
            <a:pPr algn="ctr"/>
            <a:r>
              <a:rPr lang="zh-CN" altLang="en-US" sz="1600" b="1" dirty="0" smtClean="0">
                <a:solidFill>
                  <a:srgbClr val="FAC090"/>
                </a:solidFill>
                <a:latin typeface="Segoe UI Light"/>
                <a:ea typeface="Segoe UI Symbol"/>
                <a:cs typeface="Segoe UI Symbol"/>
              </a:rPr>
              <a:t>中国教</a:t>
            </a:r>
            <a:r>
              <a:rPr lang="zh-CN" altLang="en-US" sz="1600" b="1" dirty="0">
                <a:solidFill>
                  <a:srgbClr val="FAC090"/>
                </a:solidFill>
                <a:latin typeface="Segoe UI Light"/>
                <a:ea typeface="Segoe UI Symbol"/>
                <a:cs typeface="Segoe UI Symbol"/>
              </a:rPr>
              <a:t>育部</a:t>
            </a:r>
            <a:endParaRPr lang="zh-CN" altLang="ru-RU" sz="1600" dirty="0">
              <a:solidFill>
                <a:srgbClr val="FFFFFF"/>
              </a:solidFill>
            </a:endParaRPr>
          </a:p>
        </p:txBody>
      </p:sp>
      <p:sp>
        <p:nvSpPr>
          <p:cNvPr id="86" name="Прямоугольник 85"/>
          <p:cNvSpPr/>
          <p:nvPr/>
        </p:nvSpPr>
        <p:spPr>
          <a:xfrm>
            <a:off x="5292725" y="4515966"/>
            <a:ext cx="3671888" cy="53498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zh-CN" sz="1400" dirty="0">
                <a:solidFill>
                  <a:srgbClr val="FFFFFF"/>
                </a:solidFill>
              </a:rPr>
              <a:t>НАБОР СТУДЕНТОВ</a:t>
            </a:r>
          </a:p>
          <a:p>
            <a:pPr algn="ctr"/>
            <a:r>
              <a:rPr lang="zh-CN" altLang="en-US" sz="1600" b="1" dirty="0" smtClean="0">
                <a:solidFill>
                  <a:srgbClr val="FAC090"/>
                </a:solidFill>
                <a:latin typeface="Segoe UI Light"/>
                <a:ea typeface="Segoe UI Symbol"/>
                <a:cs typeface="Segoe UI Symbol"/>
              </a:rPr>
              <a:t>招</a:t>
            </a:r>
            <a:r>
              <a:rPr lang="zh-CN" altLang="en-US" sz="1600" b="1" dirty="0">
                <a:solidFill>
                  <a:srgbClr val="FAC090"/>
                </a:solidFill>
                <a:latin typeface="Segoe UI Light"/>
                <a:ea typeface="Segoe UI Symbol"/>
                <a:cs typeface="Segoe UI Symbol"/>
              </a:rPr>
              <a:t>生</a:t>
            </a:r>
            <a:endParaRPr lang="zh-CN" altLang="ru-RU" sz="1600" dirty="0">
              <a:solidFill>
                <a:srgbClr val="FFFFFF"/>
              </a:solidFill>
            </a:endParaRPr>
          </a:p>
        </p:txBody>
      </p:sp>
      <p:cxnSp>
        <p:nvCxnSpPr>
          <p:cNvPr id="88" name="Прямая со стрелкой 87"/>
          <p:cNvCxnSpPr>
            <a:stCxn id="54" idx="0"/>
            <a:endCxn id="83" idx="2"/>
          </p:cNvCxnSpPr>
          <p:nvPr/>
        </p:nvCxnSpPr>
        <p:spPr>
          <a:xfrm flipV="1">
            <a:off x="6156325" y="1563688"/>
            <a:ext cx="0" cy="17287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 name="Соединительная линия уступом 102"/>
          <p:cNvCxnSpPr>
            <a:stCxn id="83" idx="3"/>
            <a:endCxn id="54" idx="3"/>
          </p:cNvCxnSpPr>
          <p:nvPr/>
        </p:nvCxnSpPr>
        <p:spPr>
          <a:xfrm flipH="1">
            <a:off x="6804025" y="1239838"/>
            <a:ext cx="1512888" cy="2484437"/>
          </a:xfrm>
          <a:prstGeom prst="bentConnector3">
            <a:avLst>
              <a:gd name="adj1" fmla="val -39909"/>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235825" y="3148013"/>
            <a:ext cx="1439863" cy="861774"/>
          </a:xfrm>
          <a:prstGeom prst="rect">
            <a:avLst/>
          </a:prstGeom>
          <a:noFill/>
        </p:spPr>
        <p:txBody>
          <a:bodyPr>
            <a:spAutoFit/>
          </a:bodyPr>
          <a:lstStyle/>
          <a:p>
            <a:r>
              <a:rPr lang="ru-RU" altLang="zh-CN" sz="1600" b="1" i="1" dirty="0">
                <a:solidFill>
                  <a:schemeClr val="bg1"/>
                </a:solidFill>
                <a:latin typeface="Calibri" pitchFamily="34" charset="0"/>
              </a:rPr>
              <a:t>5. ЛИЦЕНЗИЯ</a:t>
            </a:r>
          </a:p>
          <a:p>
            <a:r>
              <a:rPr lang="zh-CN" altLang="en-US" sz="1600" b="1" i="1" dirty="0" smtClean="0">
                <a:solidFill>
                  <a:srgbClr val="FAC090"/>
                </a:solidFill>
                <a:latin typeface="Segoe UI Light"/>
                <a:ea typeface="Segoe UI Symbol"/>
                <a:cs typeface="Segoe UI Symbol"/>
              </a:rPr>
              <a:t>许</a:t>
            </a:r>
            <a:r>
              <a:rPr lang="zh-CN" altLang="en-US" sz="1600" b="1" i="1" dirty="0">
                <a:solidFill>
                  <a:srgbClr val="FAC090"/>
                </a:solidFill>
                <a:latin typeface="Segoe UI Light"/>
                <a:ea typeface="Segoe UI Symbol"/>
                <a:cs typeface="Segoe UI Symbol"/>
              </a:rPr>
              <a:t>可</a:t>
            </a:r>
            <a:endParaRPr lang="zh-CN" altLang="ru-RU" sz="1600" i="1" dirty="0">
              <a:latin typeface="Calibri" pitchFamily="34" charset="0"/>
            </a:endParaRPr>
          </a:p>
          <a:p>
            <a:endParaRPr lang="ru-RU" altLang="zh-CN" b="1" dirty="0">
              <a:solidFill>
                <a:schemeClr val="bg1"/>
              </a:solidFill>
              <a:latin typeface="Calibri" pitchFamily="34" charset="0"/>
            </a:endParaRPr>
          </a:p>
        </p:txBody>
      </p:sp>
      <p:sp>
        <p:nvSpPr>
          <p:cNvPr id="108" name="TextBox 107"/>
          <p:cNvSpPr txBox="1"/>
          <p:nvPr/>
        </p:nvSpPr>
        <p:spPr>
          <a:xfrm>
            <a:off x="3995738" y="1708150"/>
            <a:ext cx="3960812" cy="338554"/>
          </a:xfrm>
          <a:prstGeom prst="rect">
            <a:avLst/>
          </a:prstGeom>
          <a:noFill/>
        </p:spPr>
        <p:txBody>
          <a:bodyPr>
            <a:spAutoFit/>
          </a:bodyPr>
          <a:lstStyle/>
          <a:p>
            <a:r>
              <a:rPr lang="ru-RU" altLang="zh-CN" sz="1400" b="1" i="1" dirty="0">
                <a:solidFill>
                  <a:schemeClr val="bg1"/>
                </a:solidFill>
                <a:latin typeface="Calibri" pitchFamily="34" charset="0"/>
              </a:rPr>
              <a:t>4. ПОЛУЧЕНИЕ ЛИЦЕНЗИИ   </a:t>
            </a:r>
            <a:r>
              <a:rPr lang="zh-CN" altLang="en-US" sz="1600" b="1" i="1" dirty="0" smtClean="0">
                <a:solidFill>
                  <a:srgbClr val="FAC090"/>
                </a:solidFill>
                <a:latin typeface="Segoe UI Light"/>
                <a:ea typeface="Segoe UI Symbol"/>
                <a:cs typeface="Segoe UI Symbol"/>
              </a:rPr>
              <a:t>取</a:t>
            </a:r>
            <a:r>
              <a:rPr lang="zh-CN" altLang="en-US" sz="1600" b="1" i="1" dirty="0">
                <a:solidFill>
                  <a:srgbClr val="FAC090"/>
                </a:solidFill>
                <a:latin typeface="Segoe UI Light"/>
                <a:ea typeface="Segoe UI Symbol"/>
                <a:cs typeface="Segoe UI Symbol"/>
              </a:rPr>
              <a:t>得许可</a:t>
            </a:r>
            <a:endParaRPr lang="zh-CN" altLang="ru-RU" sz="1600" b="1" i="1" dirty="0">
              <a:solidFill>
                <a:schemeClr val="bg1"/>
              </a:solidFill>
              <a:latin typeface="Calibri" pitchFamily="34" charset="0"/>
            </a:endParaRPr>
          </a:p>
        </p:txBody>
      </p:sp>
      <p:cxnSp>
        <p:nvCxnSpPr>
          <p:cNvPr id="110" name="Соединительная линия уступом 109"/>
          <p:cNvCxnSpPr>
            <a:endCxn id="86" idx="0"/>
          </p:cNvCxnSpPr>
          <p:nvPr/>
        </p:nvCxnSpPr>
        <p:spPr>
          <a:xfrm rot="16200000" flipH="1">
            <a:off x="6564710" y="3952007"/>
            <a:ext cx="804862" cy="323056"/>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547813" y="1401763"/>
            <a:ext cx="1944687" cy="800219"/>
          </a:xfrm>
          <a:prstGeom prst="rect">
            <a:avLst/>
          </a:prstGeom>
          <a:noFill/>
        </p:spPr>
        <p:txBody>
          <a:bodyPr>
            <a:spAutoFit/>
          </a:bodyPr>
          <a:lstStyle/>
          <a:p>
            <a:r>
              <a:rPr lang="ru-RU" altLang="zh-CN" sz="1400" b="1" i="1" dirty="0">
                <a:solidFill>
                  <a:schemeClr val="bg1"/>
                </a:solidFill>
                <a:latin typeface="Calibri" pitchFamily="34" charset="0"/>
              </a:rPr>
              <a:t>1. ОБРАЗОВАТЕЛЬНЫЕ </a:t>
            </a:r>
          </a:p>
          <a:p>
            <a:r>
              <a:rPr lang="ru-RU" altLang="zh-CN" sz="1400" b="1" i="1" dirty="0">
                <a:solidFill>
                  <a:schemeClr val="bg1"/>
                </a:solidFill>
                <a:latin typeface="Calibri" pitchFamily="34" charset="0"/>
              </a:rPr>
              <a:t>ПРОГРАММЫ</a:t>
            </a:r>
          </a:p>
          <a:p>
            <a:r>
              <a:rPr lang="zh-CN" altLang="en-US" b="1" i="1" dirty="0" smtClean="0">
                <a:solidFill>
                  <a:srgbClr val="FAC090"/>
                </a:solidFill>
                <a:latin typeface="Segoe UI Light"/>
                <a:ea typeface="Segoe UI Symbol"/>
                <a:cs typeface="Segoe UI Symbol"/>
              </a:rPr>
              <a:t>教</a:t>
            </a:r>
            <a:r>
              <a:rPr lang="zh-CN" altLang="en-US" b="1" i="1" dirty="0">
                <a:solidFill>
                  <a:srgbClr val="FAC090"/>
                </a:solidFill>
                <a:latin typeface="Segoe UI Light"/>
                <a:ea typeface="Segoe UI Symbol"/>
                <a:cs typeface="Segoe UI Symbol"/>
              </a:rPr>
              <a:t>育项目</a:t>
            </a:r>
            <a:endParaRPr lang="zh-CN" altLang="ru-RU" b="1" i="1" dirty="0">
              <a:solidFill>
                <a:schemeClr val="bg1"/>
              </a:solidFill>
              <a:latin typeface="Calibri" pitchFamily="34" charset="0"/>
            </a:endParaRPr>
          </a:p>
        </p:txBody>
      </p:sp>
      <p:sp>
        <p:nvSpPr>
          <p:cNvPr id="31785" name="TextBox 111"/>
          <p:cNvSpPr txBox="1">
            <a:spLocks noChangeArrowheads="1"/>
          </p:cNvSpPr>
          <p:nvPr/>
        </p:nvSpPr>
        <p:spPr bwMode="auto">
          <a:xfrm>
            <a:off x="2987675" y="2952750"/>
            <a:ext cx="360363" cy="339725"/>
          </a:xfrm>
          <a:prstGeom prst="rect">
            <a:avLst/>
          </a:prstGeom>
          <a:noFill/>
          <a:ln w="9525">
            <a:noFill/>
            <a:miter lim="800000"/>
            <a:headEnd/>
            <a:tailEnd/>
          </a:ln>
        </p:spPr>
        <p:txBody>
          <a:bodyPr>
            <a:spAutoFit/>
          </a:bodyPr>
          <a:lstStyle/>
          <a:p>
            <a:r>
              <a:rPr lang="ru-RU" altLang="zh-CN" sz="1600" i="1">
                <a:solidFill>
                  <a:schemeClr val="bg1"/>
                </a:solidFill>
                <a:latin typeface="Calibri" pitchFamily="34" charset="0"/>
              </a:rPr>
              <a:t>2.</a:t>
            </a:r>
          </a:p>
        </p:txBody>
      </p:sp>
      <p:sp>
        <p:nvSpPr>
          <p:cNvPr id="31786" name="TextBox 112"/>
          <p:cNvSpPr txBox="1">
            <a:spLocks noChangeArrowheads="1"/>
          </p:cNvSpPr>
          <p:nvPr/>
        </p:nvSpPr>
        <p:spPr bwMode="auto">
          <a:xfrm>
            <a:off x="5219700" y="2932113"/>
            <a:ext cx="360363" cy="338137"/>
          </a:xfrm>
          <a:prstGeom prst="rect">
            <a:avLst/>
          </a:prstGeom>
          <a:noFill/>
          <a:ln w="9525">
            <a:noFill/>
            <a:miter lim="800000"/>
            <a:headEnd/>
            <a:tailEnd/>
          </a:ln>
        </p:spPr>
        <p:txBody>
          <a:bodyPr>
            <a:spAutoFit/>
          </a:bodyPr>
          <a:lstStyle/>
          <a:p>
            <a:r>
              <a:rPr lang="ru-RU" altLang="zh-CN" sz="1600" i="1">
                <a:solidFill>
                  <a:schemeClr val="bg1"/>
                </a:solidFill>
                <a:latin typeface="Calibri" pitchFamily="34" charset="0"/>
              </a:rPr>
              <a:t>3.</a:t>
            </a:r>
          </a:p>
        </p:txBody>
      </p:sp>
      <p:sp>
        <p:nvSpPr>
          <p:cNvPr id="31787" name="TextBox 114"/>
          <p:cNvSpPr txBox="1">
            <a:spLocks noChangeArrowheads="1"/>
          </p:cNvSpPr>
          <p:nvPr/>
        </p:nvSpPr>
        <p:spPr bwMode="auto">
          <a:xfrm>
            <a:off x="7164388" y="4084638"/>
            <a:ext cx="360362" cy="338137"/>
          </a:xfrm>
          <a:prstGeom prst="rect">
            <a:avLst/>
          </a:prstGeom>
          <a:noFill/>
          <a:ln w="9525">
            <a:noFill/>
            <a:miter lim="800000"/>
            <a:headEnd/>
            <a:tailEnd/>
          </a:ln>
        </p:spPr>
        <p:txBody>
          <a:bodyPr>
            <a:spAutoFit/>
          </a:bodyPr>
          <a:lstStyle/>
          <a:p>
            <a:r>
              <a:rPr lang="ru-RU" altLang="zh-CN" sz="1600" i="1">
                <a:solidFill>
                  <a:schemeClr val="bg1"/>
                </a:solidFill>
                <a:latin typeface="Calibri" pitchFamily="34" charset="0"/>
              </a:rPr>
              <a:t>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7950" y="627534"/>
            <a:ext cx="9036050" cy="4401205"/>
          </a:xfrm>
          <a:prstGeom prst="rect">
            <a:avLst/>
          </a:prstGeom>
        </p:spPr>
        <p:txBody>
          <a:bodyPr>
            <a:spAutoFit/>
          </a:bodyPr>
          <a:lstStyle/>
          <a:p>
            <a:r>
              <a:rPr lang="ru-RU" altLang="zh-CN" b="1" dirty="0">
                <a:solidFill>
                  <a:schemeClr val="bg1"/>
                </a:solidFill>
                <a:latin typeface="Calibri" pitchFamily="34" charset="0"/>
              </a:rPr>
              <a:t>КОНСОРЦИУМ ПОЗВОЛИТ</a:t>
            </a:r>
            <a:r>
              <a:rPr lang="ru-RU" altLang="zh-CN" dirty="0">
                <a:solidFill>
                  <a:schemeClr val="bg1"/>
                </a:solidFill>
                <a:latin typeface="Calibri" pitchFamily="34" charset="0"/>
              </a:rPr>
              <a:t>: </a:t>
            </a:r>
          </a:p>
          <a:p>
            <a:pPr>
              <a:buFont typeface="Wingdings" pitchFamily="2" charset="2"/>
              <a:buChar char="q"/>
            </a:pPr>
            <a:r>
              <a:rPr lang="ru-RU" altLang="zh-CN" dirty="0">
                <a:solidFill>
                  <a:schemeClr val="bg1"/>
                </a:solidFill>
                <a:latin typeface="Calibri" pitchFamily="34" charset="0"/>
              </a:rPr>
              <a:t> Разрабатывать взаимосогласованные программы подготовки кадров</a:t>
            </a:r>
          </a:p>
          <a:p>
            <a:pPr>
              <a:buFont typeface="Wingdings" pitchFamily="2" charset="2"/>
              <a:buChar char="q"/>
            </a:pPr>
            <a:r>
              <a:rPr lang="ru-RU" altLang="zh-CN" dirty="0">
                <a:solidFill>
                  <a:schemeClr val="bg1"/>
                </a:solidFill>
                <a:latin typeface="Calibri" pitchFamily="34" charset="0"/>
              </a:rPr>
              <a:t> Проводить согласование инновационных методик обучения и оценки качества знаний</a:t>
            </a:r>
          </a:p>
          <a:p>
            <a:pPr>
              <a:buFont typeface="Wingdings" pitchFamily="2" charset="2"/>
              <a:buChar char="q"/>
            </a:pPr>
            <a:r>
              <a:rPr lang="ru-RU" altLang="zh-CN" dirty="0">
                <a:solidFill>
                  <a:schemeClr val="bg1"/>
                </a:solidFill>
                <a:latin typeface="Calibri" pitchFamily="34" charset="0"/>
              </a:rPr>
              <a:t>Делиться передовым опытом подготовки нового поколения высокопрофессиональных специалистов по отраслям, представляющим взаимный интерес для сотрудничества</a:t>
            </a:r>
          </a:p>
          <a:p>
            <a:pPr>
              <a:buFont typeface="Wingdings" pitchFamily="2" charset="2"/>
              <a:buChar char="q"/>
            </a:pPr>
            <a:r>
              <a:rPr lang="ru-RU" altLang="zh-CN" dirty="0">
                <a:solidFill>
                  <a:schemeClr val="bg1"/>
                </a:solidFill>
                <a:latin typeface="Calibri" pitchFamily="34" charset="0"/>
              </a:rPr>
              <a:t>Решать ряд других задач, выгодных для всех сторон проекта, в том числе расширить обмен информации по образовательным системам, углубить межвузовское взаимодействие, отработать методики осуществления совместных образовательных проектов в многостороннем </a:t>
            </a:r>
            <a:r>
              <a:rPr lang="ru-RU" altLang="zh-CN" dirty="0" smtClean="0">
                <a:solidFill>
                  <a:schemeClr val="bg1"/>
                </a:solidFill>
                <a:latin typeface="Calibri" pitchFamily="34" charset="0"/>
              </a:rPr>
              <a:t>формате</a:t>
            </a:r>
            <a:endParaRPr lang="en-US" altLang="zh-CN" dirty="0" smtClean="0">
              <a:solidFill>
                <a:schemeClr val="bg1"/>
              </a:solidFill>
              <a:latin typeface="Calibri" pitchFamily="34" charset="0"/>
            </a:endParaRPr>
          </a:p>
          <a:p>
            <a:endParaRPr lang="ru-RU" altLang="zh-CN" sz="1000" dirty="0">
              <a:solidFill>
                <a:schemeClr val="bg1"/>
              </a:solidFill>
              <a:latin typeface="Calibri" pitchFamily="34" charset="0"/>
            </a:endParaRPr>
          </a:p>
          <a:p>
            <a:r>
              <a:rPr lang="zh-CN" altLang="ru-RU" sz="2000" b="1" dirty="0" smtClean="0">
                <a:solidFill>
                  <a:schemeClr val="accent6">
                    <a:lumMod val="60000"/>
                    <a:lumOff val="40000"/>
                  </a:schemeClr>
                </a:solidFill>
              </a:rPr>
              <a:t>财</a:t>
            </a:r>
            <a:r>
              <a:rPr lang="zh-CN" altLang="ru-RU" sz="2000" b="1" dirty="0">
                <a:solidFill>
                  <a:schemeClr val="accent6">
                    <a:lumMod val="60000"/>
                    <a:lumOff val="40000"/>
                  </a:schemeClr>
                </a:solidFill>
              </a:rPr>
              <a:t>团将</a:t>
            </a:r>
            <a:r>
              <a:rPr lang="zh-CN" altLang="ru-RU" sz="2000" b="1" dirty="0" smtClean="0">
                <a:solidFill>
                  <a:schemeClr val="accent6">
                    <a:lumMod val="60000"/>
                    <a:lumOff val="40000"/>
                  </a:schemeClr>
                </a:solidFill>
              </a:rPr>
              <a:t>：</a:t>
            </a:r>
            <a:endParaRPr lang="en-US" altLang="zh-CN" sz="2000" b="1" dirty="0" smtClean="0">
              <a:solidFill>
                <a:schemeClr val="accent6">
                  <a:lumMod val="60000"/>
                  <a:lumOff val="40000"/>
                </a:schemeClr>
              </a:solidFill>
            </a:endParaRPr>
          </a:p>
          <a:p>
            <a:r>
              <a:rPr lang="zh-CN" altLang="ru-RU" sz="2000" b="1" dirty="0" smtClean="0">
                <a:solidFill>
                  <a:schemeClr val="accent6">
                    <a:lumMod val="60000"/>
                    <a:lumOff val="40000"/>
                  </a:schemeClr>
                </a:solidFill>
              </a:rPr>
              <a:t>共</a:t>
            </a:r>
            <a:r>
              <a:rPr lang="zh-CN" altLang="ru-RU" sz="2000" b="1" dirty="0">
                <a:solidFill>
                  <a:schemeClr val="accent6">
                    <a:lumMod val="60000"/>
                    <a:lumOff val="40000"/>
                  </a:schemeClr>
                </a:solidFill>
              </a:rPr>
              <a:t>同商定的培训方案的设计学习风格进行对准的知识创新与质量评价制备的先进经验，分享行业的新一代高效职业人士的合作，就共同感兴趣的面对一系列的其他任务，对各方都有利的项目，包括扩大教育系统的信息交换的相互作用，深</a:t>
            </a:r>
            <a:r>
              <a:rPr lang="zh-CN" altLang="ru-RU" sz="2000" b="1" dirty="0" smtClean="0">
                <a:solidFill>
                  <a:schemeClr val="accent6">
                    <a:lumMod val="60000"/>
                    <a:lumOff val="40000"/>
                  </a:schemeClr>
                </a:solidFill>
              </a:rPr>
              <a:t>化</a:t>
            </a:r>
            <a:r>
              <a:rPr lang="zh-CN" altLang="en-US" sz="2000" b="1" dirty="0" smtClean="0">
                <a:solidFill>
                  <a:schemeClr val="accent6">
                    <a:lumMod val="60000"/>
                    <a:lumOff val="40000"/>
                  </a:schemeClr>
                </a:solidFill>
              </a:rPr>
              <a:t>校际</a:t>
            </a:r>
            <a:r>
              <a:rPr lang="zh-CN" altLang="ru-RU" sz="2000" b="1" dirty="0" smtClean="0">
                <a:solidFill>
                  <a:schemeClr val="accent6">
                    <a:lumMod val="60000"/>
                    <a:lumOff val="40000"/>
                  </a:schemeClr>
                </a:solidFill>
              </a:rPr>
              <a:t>合</a:t>
            </a:r>
            <a:r>
              <a:rPr lang="zh-CN" altLang="ru-RU" sz="2000" b="1" dirty="0">
                <a:solidFill>
                  <a:schemeClr val="accent6">
                    <a:lumMod val="60000"/>
                    <a:lumOff val="40000"/>
                  </a:schemeClr>
                </a:solidFill>
              </a:rPr>
              <a:t>作教育项目实施的工作方法，在多边的格</a:t>
            </a:r>
            <a:r>
              <a:rPr lang="zh-CN" altLang="ru-RU" sz="2000" b="1" dirty="0" smtClean="0">
                <a:solidFill>
                  <a:schemeClr val="accent6">
                    <a:lumMod val="60000"/>
                    <a:lumOff val="40000"/>
                  </a:schemeClr>
                </a:solidFill>
              </a:rPr>
              <a:t>式</a:t>
            </a:r>
            <a:endParaRPr lang="ru-RU" altLang="zh-CN" sz="2000" b="1" dirty="0">
              <a:solidFill>
                <a:schemeClr val="accent6">
                  <a:lumMod val="60000"/>
                  <a:lumOff val="40000"/>
                </a:schemeClr>
              </a:solidFill>
            </a:endParaRPr>
          </a:p>
        </p:txBody>
      </p:sp>
      <p:sp>
        <p:nvSpPr>
          <p:cNvPr id="5" name="Заголовок 1"/>
          <p:cNvSpPr txBox="1">
            <a:spLocks/>
          </p:cNvSpPr>
          <p:nvPr/>
        </p:nvSpPr>
        <p:spPr>
          <a:xfrm>
            <a:off x="461963" y="195263"/>
            <a:ext cx="8220075" cy="504825"/>
          </a:xfrm>
          <a:prstGeom prst="rect">
            <a:avLst/>
          </a:prstGeom>
        </p:spPr>
        <p:txBody>
          <a:bodyPr>
            <a:normAutofit/>
          </a:bodyPr>
          <a:lstStyle/>
          <a:p>
            <a:pPr algn="ctr"/>
            <a:r>
              <a:rPr lang="ru-RU" altLang="zh-CN" sz="2000" b="1" dirty="0">
                <a:solidFill>
                  <a:schemeClr val="bg1"/>
                </a:solidFill>
                <a:latin typeface="Segoe UI Light"/>
              </a:rPr>
              <a:t>ВОЗМОЖНОСТИ КОНСОРЦИУМА </a:t>
            </a:r>
            <a:r>
              <a:rPr lang="en-US" altLang="zh-CN" sz="2000" b="1" dirty="0" smtClean="0">
                <a:solidFill>
                  <a:schemeClr val="bg1"/>
                </a:solidFill>
                <a:latin typeface="Segoe UI Light"/>
              </a:rPr>
              <a:t>/</a:t>
            </a:r>
            <a:r>
              <a:rPr lang="zh-CN" altLang="en-US" sz="2000" b="1" dirty="0" smtClean="0">
                <a:solidFill>
                  <a:schemeClr val="bg1"/>
                </a:solidFill>
                <a:latin typeface="Segoe UI Light"/>
              </a:rPr>
              <a:t> </a:t>
            </a:r>
            <a:r>
              <a:rPr lang="zh-CN" altLang="en-US" sz="2400" b="1" dirty="0" smtClean="0">
                <a:solidFill>
                  <a:srgbClr val="FAC090"/>
                </a:solidFill>
                <a:latin typeface="Segoe UI Light"/>
                <a:ea typeface="Segoe UI Symbol"/>
                <a:cs typeface="Segoe UI Symbol"/>
              </a:rPr>
              <a:t>财</a:t>
            </a:r>
            <a:r>
              <a:rPr lang="zh-CN" altLang="en-US" sz="2400" b="1" dirty="0">
                <a:solidFill>
                  <a:srgbClr val="FAC090"/>
                </a:solidFill>
                <a:latin typeface="Segoe UI Light"/>
                <a:ea typeface="Segoe UI Symbol"/>
                <a:cs typeface="Segoe UI Symbol"/>
              </a:rPr>
              <a:t>团能力</a:t>
            </a:r>
            <a:endParaRPr lang="zh-CN" altLang="ru-RU" sz="2400" b="1" dirty="0">
              <a:solidFill>
                <a:schemeClr val="bg1"/>
              </a:solidFill>
              <a:latin typeface="Segoe UI Light"/>
            </a:endParaRPr>
          </a:p>
          <a:p>
            <a:pPr algn="ctr"/>
            <a:endParaRPr lang="ru-RU" altLang="zh-CN" sz="2000" b="1" dirty="0">
              <a:solidFill>
                <a:schemeClr val="bg1"/>
              </a:solidFill>
              <a:latin typeface="Segoe UI Ligh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61963" y="-9525"/>
            <a:ext cx="8220075" cy="709613"/>
          </a:xfrm>
        </p:spPr>
        <p:txBody>
          <a:bodyPr>
            <a:normAutofit/>
          </a:bodyPr>
          <a:lstStyle/>
          <a:p>
            <a:r>
              <a:rPr lang="ru-RU" altLang="zh-CN" sz="2000" b="1" dirty="0" smtClean="0">
                <a:solidFill>
                  <a:schemeClr val="bg1"/>
                </a:solidFill>
                <a:latin typeface="Segoe UI Light"/>
              </a:rPr>
              <a:t>ПОДГОТОВИТЕЛЬНЫЙ ЭТАП </a:t>
            </a:r>
            <a:r>
              <a:rPr lang="en-US" altLang="zh-CN" sz="2000" b="1" dirty="0" smtClean="0">
                <a:solidFill>
                  <a:schemeClr val="bg1"/>
                </a:solidFill>
                <a:latin typeface="Segoe UI Light"/>
              </a:rPr>
              <a:t>/</a:t>
            </a:r>
            <a:r>
              <a:rPr lang="zh-CN" altLang="en-US" sz="2000" b="1" dirty="0" smtClean="0">
                <a:solidFill>
                  <a:schemeClr val="bg1"/>
                </a:solidFill>
                <a:latin typeface="Segoe UI Light"/>
              </a:rPr>
              <a:t> </a:t>
            </a:r>
            <a:r>
              <a:rPr lang="zh-CN" altLang="en-US" sz="2400" b="1" dirty="0" smtClean="0">
                <a:solidFill>
                  <a:srgbClr val="FAC090"/>
                </a:solidFill>
                <a:latin typeface="Segoe UI Light"/>
                <a:ea typeface="Segoe UI Symbol"/>
                <a:cs typeface="Segoe UI Symbol"/>
              </a:rPr>
              <a:t>准备步骤</a:t>
            </a:r>
            <a:endParaRPr lang="zh-CN" altLang="ru-RU" sz="2400" b="1" dirty="0" smtClean="0">
              <a:solidFill>
                <a:schemeClr val="bg1"/>
              </a:solidFill>
              <a:latin typeface="Segoe UI Light"/>
            </a:endParaRPr>
          </a:p>
        </p:txBody>
      </p:sp>
      <p:sp>
        <p:nvSpPr>
          <p:cNvPr id="5" name="Прямоугольник 4"/>
          <p:cNvSpPr/>
          <p:nvPr/>
        </p:nvSpPr>
        <p:spPr>
          <a:xfrm>
            <a:off x="107504" y="955050"/>
            <a:ext cx="8856662" cy="3200876"/>
          </a:xfrm>
          <a:prstGeom prst="rect">
            <a:avLst/>
          </a:prstGeom>
        </p:spPr>
        <p:txBody>
          <a:bodyPr>
            <a:spAutoFit/>
          </a:bodyPr>
          <a:lstStyle/>
          <a:p>
            <a:pPr marL="2597150" indent="-2597150"/>
            <a:r>
              <a:rPr lang="en-US" altLang="zh-CN" sz="2800" b="1" dirty="0">
                <a:solidFill>
                  <a:srgbClr val="FFC000"/>
                </a:solidFill>
                <a:latin typeface="Segoe UI Semibold"/>
              </a:rPr>
              <a:t>18 </a:t>
            </a:r>
            <a:r>
              <a:rPr lang="ru-RU" altLang="zh-CN" sz="2800" b="1" dirty="0" smtClean="0">
                <a:solidFill>
                  <a:srgbClr val="FFC000"/>
                </a:solidFill>
                <a:latin typeface="Segoe UI Semibold"/>
              </a:rPr>
              <a:t>МЕСЯЦЕВ</a:t>
            </a:r>
            <a:r>
              <a:rPr lang="ru-RU" altLang="zh-CN" dirty="0" smtClean="0">
                <a:latin typeface="Segoe UI Light"/>
              </a:rPr>
              <a:t>  </a:t>
            </a:r>
            <a:r>
              <a:rPr lang="ru-RU" altLang="zh-CN" sz="2400" dirty="0">
                <a:solidFill>
                  <a:schemeClr val="bg1"/>
                </a:solidFill>
                <a:latin typeface="Segoe UI Light"/>
              </a:rPr>
              <a:t>–  Строительство кампусов и подготовка к запуску </a:t>
            </a:r>
            <a:r>
              <a:rPr lang="ru-RU" altLang="zh-CN" sz="2400" dirty="0" smtClean="0">
                <a:solidFill>
                  <a:schemeClr val="bg1"/>
                </a:solidFill>
                <a:latin typeface="Segoe UI Light"/>
              </a:rPr>
              <a:t>университета</a:t>
            </a:r>
            <a:endParaRPr lang="en-US" altLang="zh-CN" b="1" i="1" dirty="0" smtClean="0"/>
          </a:p>
          <a:p>
            <a:pPr marL="2597150" indent="-2597150"/>
            <a:r>
              <a:rPr lang="zh-CN" altLang="en-US" b="1" i="1" dirty="0" smtClean="0"/>
              <a:t>                                        </a:t>
            </a:r>
            <a:r>
              <a:rPr lang="zh-CN" altLang="ru-RU" sz="2400" b="1" dirty="0" smtClean="0">
                <a:solidFill>
                  <a:schemeClr val="accent6">
                    <a:lumMod val="60000"/>
                    <a:lumOff val="40000"/>
                  </a:schemeClr>
                </a:solidFill>
              </a:rPr>
              <a:t>大</a:t>
            </a:r>
            <a:r>
              <a:rPr lang="zh-CN" altLang="ru-RU" sz="2400" b="1" dirty="0">
                <a:solidFill>
                  <a:schemeClr val="accent6">
                    <a:lumMod val="60000"/>
                    <a:lumOff val="40000"/>
                  </a:schemeClr>
                </a:solidFill>
              </a:rPr>
              <a:t>学校园建设和准备发射</a:t>
            </a:r>
            <a:endParaRPr lang="ru-RU" altLang="zh-CN" sz="2400" dirty="0">
              <a:solidFill>
                <a:schemeClr val="accent6">
                  <a:lumMod val="60000"/>
                  <a:lumOff val="40000"/>
                </a:schemeClr>
              </a:solidFill>
              <a:latin typeface="Segoe UI Light"/>
            </a:endParaRPr>
          </a:p>
          <a:p>
            <a:pPr marL="2597150" indent="-2597150"/>
            <a:endParaRPr lang="ru-RU" altLang="zh-CN" dirty="0">
              <a:latin typeface="Segoe UI Light"/>
            </a:endParaRPr>
          </a:p>
          <a:p>
            <a:pPr marL="2597150" indent="-2597150"/>
            <a:r>
              <a:rPr lang="ru-RU" altLang="zh-CN" sz="2800" b="1" dirty="0">
                <a:solidFill>
                  <a:srgbClr val="FFC000"/>
                </a:solidFill>
                <a:latin typeface="Segoe UI Semibold"/>
              </a:rPr>
              <a:t>2017 год</a:t>
            </a:r>
            <a:r>
              <a:rPr lang="ru-RU" altLang="zh-CN" sz="2800" b="1" dirty="0">
                <a:latin typeface="Segoe UI Semibold"/>
              </a:rPr>
              <a:t>        </a:t>
            </a:r>
            <a:r>
              <a:rPr lang="ru-RU" altLang="zh-CN" sz="2400" dirty="0">
                <a:solidFill>
                  <a:schemeClr val="bg1"/>
                </a:solidFill>
                <a:latin typeface="Segoe UI Light"/>
              </a:rPr>
              <a:t>–  Начало набора студентов на открытые совместные образовательные программы </a:t>
            </a:r>
            <a:endParaRPr lang="en-US" altLang="zh-CN" sz="2400" b="1" i="1" dirty="0" smtClean="0">
              <a:solidFill>
                <a:srgbClr val="FAC090"/>
              </a:solidFill>
              <a:latin typeface="Segoe UI Light"/>
              <a:ea typeface="Segoe UI Symbol"/>
            </a:endParaRPr>
          </a:p>
          <a:p>
            <a:pPr marL="2597150" indent="-2597150"/>
            <a:r>
              <a:rPr lang="zh-CN" altLang="en-US" sz="2400" b="1" dirty="0" smtClean="0">
                <a:solidFill>
                  <a:schemeClr val="accent6">
                    <a:lumMod val="60000"/>
                    <a:lumOff val="40000"/>
                  </a:schemeClr>
                </a:solidFill>
              </a:rPr>
              <a:t>                              </a:t>
            </a:r>
            <a:r>
              <a:rPr lang="zh-CN" altLang="ru-RU" sz="2400" b="1" dirty="0" smtClean="0">
                <a:solidFill>
                  <a:schemeClr val="accent6">
                    <a:lumMod val="60000"/>
                    <a:lumOff val="40000"/>
                  </a:schemeClr>
                </a:solidFill>
              </a:rPr>
              <a:t>在</a:t>
            </a:r>
            <a:r>
              <a:rPr lang="ru-RU" altLang="zh-CN" sz="2400" b="1" dirty="0">
                <a:solidFill>
                  <a:schemeClr val="accent6">
                    <a:lumMod val="60000"/>
                    <a:lumOff val="40000"/>
                  </a:schemeClr>
                </a:solidFill>
              </a:rPr>
              <a:t>2017</a:t>
            </a:r>
            <a:r>
              <a:rPr lang="zh-CN" altLang="ru-RU" sz="2400" b="1" dirty="0">
                <a:solidFill>
                  <a:schemeClr val="accent6">
                    <a:lumMod val="60000"/>
                    <a:lumOff val="40000"/>
                  </a:schemeClr>
                </a:solidFill>
              </a:rPr>
              <a:t>年开始招生</a:t>
            </a:r>
            <a:r>
              <a:rPr lang="ru-RU" altLang="zh-CN" sz="2400" b="1" dirty="0">
                <a:solidFill>
                  <a:schemeClr val="accent6">
                    <a:lumMod val="60000"/>
                    <a:lumOff val="40000"/>
                  </a:schemeClr>
                </a:solidFill>
              </a:rPr>
              <a:t>——</a:t>
            </a:r>
            <a:r>
              <a:rPr lang="zh-CN" altLang="ru-RU" sz="2400" b="1" dirty="0">
                <a:solidFill>
                  <a:schemeClr val="accent6">
                    <a:lumMod val="60000"/>
                    <a:lumOff val="40000"/>
                  </a:schemeClr>
                </a:solidFill>
              </a:rPr>
              <a:t>开放式合作教育计划</a:t>
            </a:r>
            <a:endParaRPr lang="ru-RU" altLang="zh-CN" sz="2400" dirty="0">
              <a:solidFill>
                <a:schemeClr val="accent6">
                  <a:lumMod val="60000"/>
                  <a:lumOff val="40000"/>
                </a:schemeClr>
              </a:solidFill>
              <a:latin typeface="Segoe UI Light"/>
            </a:endParaRPr>
          </a:p>
          <a:p>
            <a:pPr marL="2597150" indent="-2597150"/>
            <a:endParaRPr lang="ru-RU" altLang="zh-CN" sz="800" dirty="0">
              <a:solidFill>
                <a:schemeClr val="bg1"/>
              </a:solidFill>
              <a:latin typeface="Segoe UI Light"/>
            </a:endParaRPr>
          </a:p>
          <a:p>
            <a:pPr marL="2597150" indent="-2597150" algn="ctr"/>
            <a:endParaRPr lang="ru-RU" altLang="zh-CN" sz="2400" b="1" dirty="0">
              <a:solidFill>
                <a:schemeClr val="accent6">
                  <a:lumMod val="60000"/>
                  <a:lumOff val="40000"/>
                </a:schemeClr>
              </a:solidFill>
            </a:endParaRPr>
          </a:p>
        </p:txBody>
      </p:sp>
      <p:sp>
        <p:nvSpPr>
          <p:cNvPr id="4" name="Прямоугольник 3"/>
          <p:cNvSpPr/>
          <p:nvPr/>
        </p:nvSpPr>
        <p:spPr>
          <a:xfrm>
            <a:off x="107504" y="1688490"/>
            <a:ext cx="1306768" cy="523220"/>
          </a:xfrm>
          <a:prstGeom prst="rect">
            <a:avLst/>
          </a:prstGeom>
        </p:spPr>
        <p:txBody>
          <a:bodyPr wrap="none">
            <a:spAutoFit/>
          </a:bodyPr>
          <a:lstStyle/>
          <a:p>
            <a:r>
              <a:rPr lang="ru-RU" altLang="zh-CN" sz="2800" b="1" dirty="0" smtClean="0">
                <a:solidFill>
                  <a:srgbClr val="FFC000"/>
                </a:solidFill>
              </a:rPr>
              <a:t>18</a:t>
            </a:r>
            <a:r>
              <a:rPr lang="zh-CN" altLang="ru-RU" sz="2800" b="1" dirty="0" smtClean="0">
                <a:solidFill>
                  <a:srgbClr val="FFC000"/>
                </a:solidFill>
              </a:rPr>
              <a:t>个月</a:t>
            </a:r>
            <a:endParaRPr lang="ru-RU" sz="2800"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1963" y="-9525"/>
            <a:ext cx="8220075" cy="709613"/>
          </a:xfrm>
        </p:spPr>
        <p:txBody>
          <a:bodyPr rtlCol="0">
            <a:normAutofit/>
          </a:bodyPr>
          <a:lstStyle/>
          <a:p>
            <a:pPr fontAlgn="auto">
              <a:spcAft>
                <a:spcPts val="0"/>
              </a:spcAft>
              <a:defRPr/>
            </a:pPr>
            <a:r>
              <a:rPr lang="ru-RU" sz="2400" b="1" dirty="0" smtClean="0">
                <a:solidFill>
                  <a:schemeClr val="bg1"/>
                </a:solidFill>
                <a:latin typeface="Segoe UI Light" pitchFamily="34" charset="0"/>
              </a:rPr>
              <a:t>ИСТОРИЯ</a:t>
            </a:r>
            <a:r>
              <a:rPr lang="zh-CN" altLang="en-US" sz="2400" b="1" dirty="0" smtClean="0">
                <a:solidFill>
                  <a:schemeClr val="bg1"/>
                </a:solidFill>
                <a:latin typeface="Segoe UI Light" pitchFamily="34" charset="0"/>
              </a:rPr>
              <a:t> </a:t>
            </a:r>
            <a:r>
              <a:rPr lang="en-US" altLang="zh-CN" sz="2400" b="1" dirty="0" smtClean="0">
                <a:solidFill>
                  <a:schemeClr val="bg1"/>
                </a:solidFill>
                <a:latin typeface="Segoe UI Light" pitchFamily="34" charset="0"/>
              </a:rPr>
              <a:t>/</a:t>
            </a:r>
            <a:r>
              <a:rPr lang="zh-CN" altLang="en-US" sz="2400" b="1" dirty="0" smtClean="0">
                <a:solidFill>
                  <a:schemeClr val="bg1"/>
                </a:solidFill>
                <a:latin typeface="Segoe UI Light" pitchFamily="34" charset="0"/>
              </a:rPr>
              <a:t> </a:t>
            </a:r>
            <a:r>
              <a:rPr lang="zh-CN" altLang="en-US" sz="2400" b="1" dirty="0" smtClean="0">
                <a:solidFill>
                  <a:schemeClr val="accent6">
                    <a:lumMod val="60000"/>
                    <a:lumOff val="40000"/>
                  </a:schemeClr>
                </a:solidFill>
                <a:latin typeface="Segoe UI Light" pitchFamily="34" charset="0"/>
              </a:rPr>
              <a:t>经过</a:t>
            </a:r>
            <a:r>
              <a:rPr lang="ru-RU" sz="2400" b="1" dirty="0" smtClean="0">
                <a:solidFill>
                  <a:schemeClr val="bg1"/>
                </a:solidFill>
                <a:latin typeface="Segoe UI Light" pitchFamily="34" charset="0"/>
              </a:rPr>
              <a:t> </a:t>
            </a:r>
            <a:endParaRPr lang="ru-RU" sz="2400" b="1" dirty="0">
              <a:solidFill>
                <a:schemeClr val="bg1"/>
              </a:solidFill>
              <a:latin typeface="Segoe UI Light" pitchFamily="34" charset="0"/>
            </a:endParaRPr>
          </a:p>
        </p:txBody>
      </p:sp>
      <p:sp>
        <p:nvSpPr>
          <p:cNvPr id="3" name="Прямоугольник 2"/>
          <p:cNvSpPr/>
          <p:nvPr/>
        </p:nvSpPr>
        <p:spPr>
          <a:xfrm>
            <a:off x="2700338" y="842963"/>
            <a:ext cx="6192837" cy="1878012"/>
          </a:xfrm>
          <a:prstGeom prst="rect">
            <a:avLst/>
          </a:prstGeom>
        </p:spPr>
        <p:txBody>
          <a:bodyPr>
            <a:spAutoFit/>
          </a:bodyPr>
          <a:lstStyle/>
          <a:p>
            <a:pPr fontAlgn="auto">
              <a:spcBef>
                <a:spcPts val="0"/>
              </a:spcBef>
              <a:spcAft>
                <a:spcPts val="0"/>
              </a:spcAft>
              <a:defRPr/>
            </a:pPr>
            <a:r>
              <a:rPr lang="ru-RU" sz="2400" dirty="0">
                <a:solidFill>
                  <a:schemeClr val="bg1"/>
                </a:solidFill>
                <a:latin typeface="+mn-lt"/>
                <a:ea typeface="+mn-ea"/>
              </a:rPr>
              <a:t>Подписан меморандум о подготовке создания международного университета</a:t>
            </a:r>
          </a:p>
          <a:p>
            <a:pPr fontAlgn="auto">
              <a:spcBef>
                <a:spcPts val="0"/>
              </a:spcBef>
              <a:spcAft>
                <a:spcPts val="0"/>
              </a:spcAft>
              <a:defRPr/>
            </a:pPr>
            <a:r>
              <a:rPr lang="zh-CN" altLang="en-US" sz="2400" b="1" dirty="0">
                <a:solidFill>
                  <a:schemeClr val="accent6">
                    <a:lumMod val="60000"/>
                    <a:lumOff val="40000"/>
                  </a:schemeClr>
                </a:solidFill>
                <a:latin typeface="SimSun" pitchFamily="2" charset="-122"/>
                <a:ea typeface="SimSun" pitchFamily="2" charset="-122"/>
                <a:cs typeface="Arial" pitchFamily="34" charset="0"/>
              </a:rPr>
              <a:t>签署关于建立中国国际大学的备忘录</a:t>
            </a:r>
            <a:endParaRPr lang="ru-RU" sz="2400" b="1" dirty="0">
              <a:solidFill>
                <a:schemeClr val="accent6">
                  <a:lumMod val="60000"/>
                  <a:lumOff val="40000"/>
                </a:schemeClr>
              </a:solidFill>
              <a:latin typeface="Arial" pitchFamily="34" charset="0"/>
              <a:ea typeface="SimSun" pitchFamily="2" charset="-122"/>
              <a:cs typeface="Arial" pitchFamily="34" charset="0"/>
            </a:endParaRPr>
          </a:p>
          <a:p>
            <a:pPr fontAlgn="auto">
              <a:spcBef>
                <a:spcPts val="0"/>
              </a:spcBef>
              <a:spcAft>
                <a:spcPts val="0"/>
              </a:spcAft>
              <a:defRPr/>
            </a:pPr>
            <a:r>
              <a:rPr lang="zh-CN" altLang="en-US" sz="2400" b="1" dirty="0">
                <a:solidFill>
                  <a:schemeClr val="accent6">
                    <a:lumMod val="60000"/>
                    <a:lumOff val="40000"/>
                  </a:schemeClr>
                </a:solidFill>
                <a:latin typeface="SimSun" pitchFamily="2" charset="-122"/>
                <a:ea typeface="SimSun" pitchFamily="2" charset="-122"/>
                <a:cs typeface="Arial" pitchFamily="34" charset="0"/>
              </a:rPr>
              <a:t>位置：中国抚远市东极小镇</a:t>
            </a:r>
            <a:endParaRPr lang="ru-RU" sz="2400" b="1" dirty="0">
              <a:solidFill>
                <a:schemeClr val="accent6">
                  <a:lumMod val="60000"/>
                  <a:lumOff val="40000"/>
                </a:schemeClr>
              </a:solidFill>
              <a:latin typeface="Arial" pitchFamily="34" charset="0"/>
              <a:ea typeface="SimSun" pitchFamily="2" charset="-122"/>
              <a:cs typeface="Arial" pitchFamily="34" charset="0"/>
            </a:endParaRPr>
          </a:p>
          <a:p>
            <a:pPr fontAlgn="auto">
              <a:spcBef>
                <a:spcPts val="0"/>
              </a:spcBef>
              <a:spcAft>
                <a:spcPts val="0"/>
              </a:spcAft>
              <a:defRPr/>
            </a:pPr>
            <a:endParaRPr lang="ru-RU" sz="2000" dirty="0">
              <a:solidFill>
                <a:schemeClr val="bg1"/>
              </a:solidFill>
              <a:latin typeface="+mn-lt"/>
              <a:ea typeface="+mn-ea"/>
            </a:endParaRPr>
          </a:p>
        </p:txBody>
      </p:sp>
      <p:sp>
        <p:nvSpPr>
          <p:cNvPr id="19460" name="Прямоугольник 4"/>
          <p:cNvSpPr>
            <a:spLocks noChangeArrowheads="1"/>
          </p:cNvSpPr>
          <p:nvPr/>
        </p:nvSpPr>
        <p:spPr bwMode="auto">
          <a:xfrm>
            <a:off x="250825" y="1112838"/>
            <a:ext cx="2305050" cy="954087"/>
          </a:xfrm>
          <a:prstGeom prst="rect">
            <a:avLst/>
          </a:prstGeom>
          <a:noFill/>
          <a:ln w="9525">
            <a:noFill/>
            <a:miter lim="800000"/>
            <a:headEnd/>
            <a:tailEnd/>
          </a:ln>
        </p:spPr>
        <p:txBody>
          <a:bodyPr>
            <a:spAutoFit/>
          </a:bodyPr>
          <a:lstStyle/>
          <a:p>
            <a:r>
              <a:rPr lang="ru-RU" altLang="zh-CN" sz="2800" b="1">
                <a:solidFill>
                  <a:srgbClr val="FFC000"/>
                </a:solidFill>
                <a:latin typeface="Calibri" pitchFamily="34" charset="0"/>
              </a:rPr>
              <a:t>АПРЕЛЬ 2016</a:t>
            </a:r>
            <a:r>
              <a:rPr lang="zh-CN" altLang="en-US" sz="2800" b="1">
                <a:solidFill>
                  <a:srgbClr val="FFC000"/>
                </a:solidFill>
                <a:latin typeface="Calibri" pitchFamily="34" charset="0"/>
              </a:rPr>
              <a:t> </a:t>
            </a:r>
            <a:r>
              <a:rPr lang="ru-RU" altLang="zh-CN" sz="2800" b="1">
                <a:solidFill>
                  <a:srgbClr val="FFC000"/>
                </a:solidFill>
                <a:latin typeface="Calibri" pitchFamily="34" charset="0"/>
              </a:rPr>
              <a:t>2016</a:t>
            </a:r>
            <a:r>
              <a:rPr lang="zh-CN" altLang="en-US" sz="2800" b="1">
                <a:solidFill>
                  <a:srgbClr val="FFC000"/>
                </a:solidFill>
                <a:latin typeface="Calibri" pitchFamily="34" charset="0"/>
              </a:rPr>
              <a:t>年，</a:t>
            </a:r>
            <a:r>
              <a:rPr lang="en-US" altLang="zh-CN" sz="2800" b="1">
                <a:solidFill>
                  <a:srgbClr val="FFC000"/>
                </a:solidFill>
                <a:latin typeface="Calibri" pitchFamily="34" charset="0"/>
              </a:rPr>
              <a:t>4</a:t>
            </a:r>
            <a:r>
              <a:rPr lang="zh-CN" altLang="en-US" sz="2800" b="1">
                <a:solidFill>
                  <a:srgbClr val="FFC000"/>
                </a:solidFill>
                <a:latin typeface="Calibri" pitchFamily="34" charset="0"/>
              </a:rPr>
              <a:t>月</a:t>
            </a:r>
            <a:endParaRPr lang="zh-CN" altLang="ru-RU" sz="2800" b="1">
              <a:solidFill>
                <a:srgbClr val="FFC000"/>
              </a:solidFill>
              <a:latin typeface="Calibri" pitchFamily="34" charset="0"/>
            </a:endParaRPr>
          </a:p>
        </p:txBody>
      </p:sp>
      <p:sp>
        <p:nvSpPr>
          <p:cNvPr id="6" name="Прямоугольник 5"/>
          <p:cNvSpPr/>
          <p:nvPr/>
        </p:nvSpPr>
        <p:spPr>
          <a:xfrm>
            <a:off x="179512" y="2616463"/>
            <a:ext cx="4681215" cy="1631216"/>
          </a:xfrm>
          <a:prstGeom prst="rect">
            <a:avLst/>
          </a:prstGeom>
        </p:spPr>
        <p:txBody>
          <a:bodyPr wrap="square">
            <a:spAutoFit/>
          </a:bodyPr>
          <a:lstStyle/>
          <a:p>
            <a:r>
              <a:rPr lang="ru-RU" altLang="zh-CN" sz="2000" b="1" dirty="0">
                <a:solidFill>
                  <a:schemeClr val="bg1"/>
                </a:solidFill>
                <a:latin typeface="Calibri" pitchFamily="34" charset="0"/>
              </a:rPr>
              <a:t>ИНИЦИАТОРЫ ПРОЕКТА</a:t>
            </a:r>
            <a:r>
              <a:rPr lang="ru-RU" altLang="zh-CN" sz="2000" dirty="0">
                <a:solidFill>
                  <a:schemeClr val="bg1"/>
                </a:solidFill>
                <a:latin typeface="Calibri" pitchFamily="34" charset="0"/>
              </a:rPr>
              <a:t>: </a:t>
            </a:r>
            <a:endParaRPr lang="en-US" altLang="zh-CN" sz="2000" dirty="0" smtClean="0">
              <a:solidFill>
                <a:schemeClr val="bg1"/>
              </a:solidFill>
              <a:latin typeface="Calibri" pitchFamily="34" charset="0"/>
            </a:endParaRPr>
          </a:p>
          <a:p>
            <a:endParaRPr lang="ru-RU" altLang="zh-CN" sz="2000" dirty="0">
              <a:solidFill>
                <a:schemeClr val="bg1"/>
              </a:solidFill>
              <a:latin typeface="Calibri" pitchFamily="34" charset="0"/>
            </a:endParaRPr>
          </a:p>
          <a:p>
            <a:pPr>
              <a:buFont typeface="Arial" charset="0"/>
              <a:buChar char="•"/>
            </a:pPr>
            <a:r>
              <a:rPr lang="ru-RU" altLang="zh-CN" sz="2000" dirty="0">
                <a:solidFill>
                  <a:schemeClr val="bg1"/>
                </a:solidFill>
                <a:latin typeface="Calibri" pitchFamily="34" charset="0"/>
              </a:rPr>
              <a:t> Администрация г. </a:t>
            </a:r>
            <a:r>
              <a:rPr lang="ru-RU" altLang="zh-CN" sz="2000" dirty="0" err="1">
                <a:solidFill>
                  <a:schemeClr val="bg1"/>
                </a:solidFill>
                <a:latin typeface="Calibri" pitchFamily="34" charset="0"/>
              </a:rPr>
              <a:t>Фуюань</a:t>
            </a:r>
            <a:endParaRPr lang="ru-RU" altLang="zh-CN" sz="2000" dirty="0">
              <a:solidFill>
                <a:schemeClr val="bg1"/>
              </a:solidFill>
              <a:latin typeface="Calibri" pitchFamily="34" charset="0"/>
            </a:endParaRPr>
          </a:p>
          <a:p>
            <a:pPr>
              <a:buFont typeface="Arial" charset="0"/>
              <a:buChar char="•"/>
            </a:pPr>
            <a:r>
              <a:rPr lang="ru-RU" altLang="zh-CN" sz="2000" dirty="0">
                <a:solidFill>
                  <a:schemeClr val="bg1"/>
                </a:solidFill>
                <a:latin typeface="Calibri" pitchFamily="34" charset="0"/>
              </a:rPr>
              <a:t> Федеральное агентство </a:t>
            </a:r>
            <a:r>
              <a:rPr lang="ru-RU" altLang="zh-CN" sz="2000" dirty="0" err="1">
                <a:solidFill>
                  <a:schemeClr val="bg1"/>
                </a:solidFill>
                <a:latin typeface="Calibri" pitchFamily="34" charset="0"/>
              </a:rPr>
              <a:t>ж\д</a:t>
            </a:r>
            <a:r>
              <a:rPr lang="ru-RU" altLang="zh-CN" sz="2000" dirty="0">
                <a:solidFill>
                  <a:schemeClr val="bg1"/>
                </a:solidFill>
                <a:latin typeface="Calibri" pitchFamily="34" charset="0"/>
              </a:rPr>
              <a:t> транспорта</a:t>
            </a:r>
          </a:p>
          <a:p>
            <a:pPr>
              <a:buFont typeface="Arial" charset="0"/>
              <a:buChar char="•"/>
            </a:pPr>
            <a:r>
              <a:rPr lang="ru-RU" altLang="zh-CN" sz="2000" dirty="0">
                <a:solidFill>
                  <a:schemeClr val="bg1"/>
                </a:solidFill>
                <a:latin typeface="Calibri" pitchFamily="34" charset="0"/>
              </a:rPr>
              <a:t> Международная корпорация «Евразия</a:t>
            </a:r>
            <a:r>
              <a:rPr lang="ru-RU" altLang="zh-CN" sz="2000" dirty="0" smtClean="0">
                <a:solidFill>
                  <a:schemeClr val="bg1"/>
                </a:solidFill>
                <a:latin typeface="Calibri" pitchFamily="34" charset="0"/>
              </a:rPr>
              <a:t>»</a:t>
            </a:r>
            <a:endParaRPr lang="ru-RU" altLang="zh-CN" sz="2000" dirty="0">
              <a:solidFill>
                <a:schemeClr val="accent6">
                  <a:lumMod val="60000"/>
                  <a:lumOff val="40000"/>
                </a:schemeClr>
              </a:solidFill>
              <a:latin typeface="Calibri" pitchFamily="34" charset="0"/>
            </a:endParaRPr>
          </a:p>
        </p:txBody>
      </p:sp>
      <p:sp>
        <p:nvSpPr>
          <p:cNvPr id="7" name="Прямоугольник 6"/>
          <p:cNvSpPr/>
          <p:nvPr/>
        </p:nvSpPr>
        <p:spPr>
          <a:xfrm>
            <a:off x="4860032" y="2571750"/>
            <a:ext cx="4283968" cy="2308324"/>
          </a:xfrm>
          <a:prstGeom prst="rect">
            <a:avLst/>
          </a:prstGeom>
        </p:spPr>
        <p:txBody>
          <a:bodyPr wrap="square">
            <a:spAutoFit/>
          </a:bodyPr>
          <a:lstStyle/>
          <a:p>
            <a:r>
              <a:rPr lang="zh-CN" altLang="ru-RU" sz="2400" b="1" dirty="0" smtClean="0">
                <a:solidFill>
                  <a:schemeClr val="accent6">
                    <a:lumMod val="60000"/>
                    <a:lumOff val="40000"/>
                  </a:schemeClr>
                </a:solidFill>
                <a:latin typeface="+mj-ea"/>
                <a:ea typeface="+mj-ea"/>
              </a:rPr>
              <a:t>项目发起人：</a:t>
            </a:r>
            <a:endParaRPr lang="en-US" altLang="zh-CN" sz="2400" b="1" dirty="0" smtClean="0">
              <a:solidFill>
                <a:schemeClr val="accent6">
                  <a:lumMod val="60000"/>
                  <a:lumOff val="40000"/>
                </a:schemeClr>
              </a:solidFill>
              <a:latin typeface="+mj-ea"/>
              <a:ea typeface="+mj-ea"/>
            </a:endParaRPr>
          </a:p>
          <a:p>
            <a:endParaRPr lang="ru-RU" altLang="zh-CN" sz="2000" b="1" dirty="0" smtClean="0">
              <a:solidFill>
                <a:schemeClr val="accent6">
                  <a:lumMod val="60000"/>
                  <a:lumOff val="40000"/>
                </a:schemeClr>
              </a:solidFill>
              <a:latin typeface="+mj-ea"/>
              <a:ea typeface="+mj-ea"/>
            </a:endParaRPr>
          </a:p>
          <a:p>
            <a:pPr>
              <a:buClr>
                <a:schemeClr val="accent6">
                  <a:lumMod val="60000"/>
                  <a:lumOff val="40000"/>
                </a:schemeClr>
              </a:buClr>
              <a:buFont typeface="Arial" pitchFamily="34" charset="0"/>
              <a:buChar char="•"/>
            </a:pPr>
            <a:r>
              <a:rPr lang="ru-RU" altLang="zh-CN" sz="2400" dirty="0" smtClean="0">
                <a:latin typeface="+mj-ea"/>
                <a:ea typeface="+mj-ea"/>
                <a:cs typeface="Arial" pitchFamily="34" charset="0"/>
              </a:rPr>
              <a:t> </a:t>
            </a:r>
            <a:r>
              <a:rPr lang="zh-CN" altLang="en-US" sz="2400" dirty="0" smtClean="0">
                <a:solidFill>
                  <a:schemeClr val="accent6">
                    <a:lumMod val="60000"/>
                    <a:lumOff val="40000"/>
                  </a:schemeClr>
                </a:solidFill>
                <a:latin typeface="+mj-ea"/>
                <a:ea typeface="+mj-ea"/>
                <a:cs typeface="Arial" pitchFamily="34" charset="0"/>
              </a:rPr>
              <a:t>行政城市抚远</a:t>
            </a:r>
            <a:endParaRPr lang="ru-RU" sz="2400" dirty="0" smtClean="0">
              <a:solidFill>
                <a:schemeClr val="accent6">
                  <a:lumMod val="60000"/>
                  <a:lumOff val="40000"/>
                </a:schemeClr>
              </a:solidFill>
              <a:latin typeface="+mj-ea"/>
              <a:ea typeface="+mj-ea"/>
              <a:cs typeface="Arial" pitchFamily="34" charset="0"/>
            </a:endParaRPr>
          </a:p>
          <a:p>
            <a:pPr lvl="0">
              <a:buFont typeface="Arial" pitchFamily="34" charset="0"/>
              <a:buChar char="•"/>
            </a:pPr>
            <a:r>
              <a:rPr lang="zh-CN" altLang="en-US" sz="2400" dirty="0" smtClean="0">
                <a:solidFill>
                  <a:schemeClr val="accent6">
                    <a:lumMod val="60000"/>
                    <a:lumOff val="40000"/>
                  </a:schemeClr>
                </a:solidFill>
                <a:latin typeface="+mj-ea"/>
                <a:ea typeface="+mj-ea"/>
                <a:cs typeface="Arial" pitchFamily="34" charset="0"/>
              </a:rPr>
              <a:t> 俄罗斯联邦铁路交通办事处</a:t>
            </a:r>
            <a:endParaRPr lang="en-US" altLang="zh-CN" sz="2400" dirty="0" smtClean="0">
              <a:solidFill>
                <a:schemeClr val="accent6">
                  <a:lumMod val="60000"/>
                  <a:lumOff val="40000"/>
                </a:schemeClr>
              </a:solidFill>
              <a:latin typeface="+mj-ea"/>
              <a:ea typeface="+mj-ea"/>
              <a:cs typeface="Arial" pitchFamily="34" charset="0"/>
            </a:endParaRPr>
          </a:p>
          <a:p>
            <a:pPr lvl="0">
              <a:buFont typeface="Arial" pitchFamily="34" charset="0"/>
              <a:buChar char="•"/>
            </a:pPr>
            <a:r>
              <a:rPr lang="zh-CN" altLang="en-US" sz="2400" dirty="0" smtClean="0">
                <a:solidFill>
                  <a:schemeClr val="accent6">
                    <a:lumMod val="60000"/>
                    <a:lumOff val="40000"/>
                  </a:schemeClr>
                </a:solidFill>
                <a:latin typeface="+mj-ea"/>
                <a:ea typeface="+mj-ea"/>
                <a:cs typeface="Arial" pitchFamily="34" charset="0"/>
              </a:rPr>
              <a:t> 国际公司“欧亚”</a:t>
            </a:r>
            <a:endParaRPr lang="ru-RU" sz="2400" dirty="0" smtClean="0">
              <a:solidFill>
                <a:schemeClr val="accent6">
                  <a:lumMod val="60000"/>
                  <a:lumOff val="40000"/>
                </a:schemeClr>
              </a:solidFill>
              <a:latin typeface="+mj-ea"/>
              <a:ea typeface="+mj-ea"/>
              <a:cs typeface="Arial" pitchFamily="34" charset="0"/>
            </a:endParaRPr>
          </a:p>
          <a:p>
            <a:pPr>
              <a:buFont typeface="Arial" pitchFamily="34" charset="0"/>
              <a:buChar char="•"/>
            </a:pPr>
            <a:endParaRPr lang="ru-RU" altLang="zh-CN" sz="2400" b="1" dirty="0" smtClean="0">
              <a:solidFill>
                <a:schemeClr val="accent6">
                  <a:lumMod val="60000"/>
                  <a:lumOff val="40000"/>
                </a:schemeClr>
              </a:solidFill>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388" y="757956"/>
            <a:ext cx="8569076" cy="4118050"/>
          </a:xfrm>
          <a:prstGeom prst="rect">
            <a:avLst/>
          </a:prstGeom>
          <a:noFill/>
          <a:ln w="9525">
            <a:noFill/>
            <a:miter lim="800000"/>
            <a:headEnd/>
            <a:tailEnd/>
          </a:ln>
          <a:effectLst/>
        </p:spPr>
        <p:txBody>
          <a:bodyPr wrap="square" anchor="ctr">
            <a:spAutoFit/>
          </a:bodyPr>
          <a:lstStyle/>
          <a:p>
            <a:pPr marL="265113" indent="-265113">
              <a:lnSpc>
                <a:spcPct val="120000"/>
              </a:lnSpc>
              <a:buFont typeface="Wingdings" pitchFamily="2" charset="2"/>
              <a:buChar char="q"/>
            </a:pPr>
            <a:r>
              <a:rPr lang="ru-RU" altLang="zh-CN" sz="2000" dirty="0">
                <a:solidFill>
                  <a:schemeClr val="bg1"/>
                </a:solidFill>
                <a:latin typeface="Segoe UI Light"/>
                <a:ea typeface="Calibri" pitchFamily="34" charset="0"/>
                <a:cs typeface="Times New Roman" pitchFamily="18" charset="0"/>
              </a:rPr>
              <a:t>К моменту получения лицензий Министерства образования КНР вузами-партнерами, необходимо произвести полное согласование учебных планов в соответствии с требованиями законодательств обеих стран</a:t>
            </a:r>
            <a:r>
              <a:rPr lang="ru-RU" altLang="zh-CN" sz="2000" dirty="0" smtClean="0">
                <a:solidFill>
                  <a:schemeClr val="bg1"/>
                </a:solidFill>
                <a:latin typeface="Segoe UI Light"/>
                <a:ea typeface="Calibri" pitchFamily="34" charset="0"/>
                <a:cs typeface="Times New Roman" pitchFamily="18" charset="0"/>
              </a:rPr>
              <a:t>.</a:t>
            </a:r>
            <a:endParaRPr lang="ru-RU" altLang="zh-CN" sz="1000" dirty="0">
              <a:solidFill>
                <a:schemeClr val="bg1"/>
              </a:solidFill>
              <a:latin typeface="Segoe UI Light"/>
              <a:ea typeface="Calibri" pitchFamily="34" charset="0"/>
              <a:cs typeface="Times New Roman" pitchFamily="18" charset="0"/>
            </a:endParaRPr>
          </a:p>
          <a:p>
            <a:pPr marL="265113" indent="-265113">
              <a:lnSpc>
                <a:spcPct val="120000"/>
              </a:lnSpc>
              <a:buFont typeface="Wingdings" pitchFamily="2" charset="2"/>
              <a:buChar char="q"/>
            </a:pPr>
            <a:r>
              <a:rPr lang="zh-CN" altLang="ru-RU" sz="2000" b="1" dirty="0" smtClean="0">
                <a:solidFill>
                  <a:schemeClr val="accent6">
                    <a:lumMod val="60000"/>
                    <a:lumOff val="40000"/>
                  </a:schemeClr>
                </a:solidFill>
                <a:cs typeface="Times New Roman" pitchFamily="18" charset="0"/>
              </a:rPr>
              <a:t>中</a:t>
            </a:r>
            <a:r>
              <a:rPr lang="zh-CN" altLang="ru-RU" sz="2000" b="1" dirty="0">
                <a:solidFill>
                  <a:schemeClr val="accent6">
                    <a:lumMod val="60000"/>
                    <a:lumOff val="40000"/>
                  </a:schemeClr>
                </a:solidFill>
                <a:cs typeface="Times New Roman" pitchFamily="18" charset="0"/>
              </a:rPr>
              <a:t>华人民共和国教育部获得许可证时必须支付的大学</a:t>
            </a:r>
            <a:r>
              <a:rPr lang="ru-RU" altLang="zh-CN" sz="2000" b="1" dirty="0">
                <a:solidFill>
                  <a:schemeClr val="accent6">
                    <a:lumMod val="60000"/>
                    <a:lumOff val="40000"/>
                  </a:schemeClr>
                </a:solidFill>
                <a:cs typeface="Times New Roman" pitchFamily="18" charset="0"/>
              </a:rPr>
              <a:t>-</a:t>
            </a:r>
            <a:r>
              <a:rPr lang="zh-CN" altLang="ru-RU" sz="2000" b="1" dirty="0">
                <a:solidFill>
                  <a:schemeClr val="accent6">
                    <a:lumMod val="60000"/>
                    <a:lumOff val="40000"/>
                  </a:schemeClr>
                </a:solidFill>
                <a:cs typeface="Times New Roman" pitchFamily="18" charset="0"/>
              </a:rPr>
              <a:t>合作伙伴完全一致的教学计划，根据要求这两个国家的立法</a:t>
            </a:r>
            <a:r>
              <a:rPr lang="zh-CN" altLang="ru-RU" sz="2000" b="1" dirty="0" smtClean="0">
                <a:solidFill>
                  <a:schemeClr val="accent6">
                    <a:lumMod val="60000"/>
                    <a:lumOff val="40000"/>
                  </a:schemeClr>
                </a:solidFill>
                <a:cs typeface="Times New Roman" pitchFamily="18" charset="0"/>
              </a:rPr>
              <a:t>。</a:t>
            </a:r>
            <a:endParaRPr lang="en-US" altLang="zh-CN" sz="2000" b="1" dirty="0" smtClean="0">
              <a:solidFill>
                <a:schemeClr val="accent6">
                  <a:lumMod val="60000"/>
                  <a:lumOff val="40000"/>
                </a:schemeClr>
              </a:solidFill>
              <a:cs typeface="Times New Roman" pitchFamily="18" charset="0"/>
            </a:endParaRPr>
          </a:p>
          <a:p>
            <a:pPr marL="265113" indent="-265113">
              <a:lnSpc>
                <a:spcPct val="120000"/>
              </a:lnSpc>
            </a:pPr>
            <a:endParaRPr lang="ru-RU" altLang="zh-CN" sz="1000" dirty="0">
              <a:solidFill>
                <a:schemeClr val="accent6">
                  <a:lumMod val="60000"/>
                  <a:lumOff val="40000"/>
                </a:schemeClr>
              </a:solidFill>
              <a:latin typeface="Segoe UI Light"/>
              <a:ea typeface="Calibri" pitchFamily="34" charset="0"/>
              <a:cs typeface="Arial" charset="0"/>
            </a:endParaRPr>
          </a:p>
          <a:p>
            <a:pPr marL="265113" indent="-265113">
              <a:lnSpc>
                <a:spcPct val="120000"/>
              </a:lnSpc>
              <a:buFont typeface="Wingdings" pitchFamily="2" charset="2"/>
              <a:buChar char="q"/>
            </a:pPr>
            <a:r>
              <a:rPr lang="ru-RU" altLang="zh-CN" sz="2000" dirty="0">
                <a:solidFill>
                  <a:schemeClr val="bg1"/>
                </a:solidFill>
                <a:latin typeface="Segoe UI Light"/>
                <a:ea typeface="Calibri" pitchFamily="34" charset="0"/>
                <a:cs typeface="Arial" charset="0"/>
              </a:rPr>
              <a:t> </a:t>
            </a:r>
            <a:r>
              <a:rPr lang="ru-RU" altLang="zh-CN" sz="2000" dirty="0">
                <a:solidFill>
                  <a:schemeClr val="bg1"/>
                </a:solidFill>
                <a:latin typeface="Segoe UI Light"/>
                <a:ea typeface="Calibri" pitchFamily="34" charset="0"/>
                <a:cs typeface="Times New Roman" pitchFamily="18" charset="0"/>
              </a:rPr>
              <a:t>Разработать траекторию обучения студентов в кампусах.</a:t>
            </a:r>
          </a:p>
          <a:p>
            <a:pPr marL="265113" indent="-265113">
              <a:lnSpc>
                <a:spcPct val="120000"/>
              </a:lnSpc>
              <a:buFont typeface="Wingdings" pitchFamily="2" charset="2"/>
              <a:buChar char="q"/>
            </a:pPr>
            <a:r>
              <a:rPr lang="zh-CN" altLang="ru-RU" sz="2000" b="1" dirty="0" smtClean="0">
                <a:solidFill>
                  <a:schemeClr val="accent6">
                    <a:lumMod val="60000"/>
                    <a:lumOff val="40000"/>
                  </a:schemeClr>
                </a:solidFill>
              </a:rPr>
              <a:t>在</a:t>
            </a:r>
            <a:r>
              <a:rPr lang="zh-CN" altLang="ru-RU" sz="2000" b="1" dirty="0">
                <a:solidFill>
                  <a:schemeClr val="accent6">
                    <a:lumMod val="60000"/>
                    <a:lumOff val="40000"/>
                  </a:schemeClr>
                </a:solidFill>
              </a:rPr>
              <a:t>校园内的学生学习发展的轨</a:t>
            </a:r>
            <a:r>
              <a:rPr lang="zh-CN" altLang="ru-RU" sz="2000" b="1" dirty="0" smtClean="0">
                <a:solidFill>
                  <a:schemeClr val="accent6">
                    <a:lumMod val="60000"/>
                    <a:lumOff val="40000"/>
                  </a:schemeClr>
                </a:solidFill>
              </a:rPr>
              <a:t>迹</a:t>
            </a:r>
            <a:endParaRPr lang="en-US" altLang="zh-CN" sz="2000" b="1" dirty="0" smtClean="0">
              <a:solidFill>
                <a:schemeClr val="accent6">
                  <a:lumMod val="60000"/>
                  <a:lumOff val="40000"/>
                </a:schemeClr>
              </a:solidFill>
            </a:endParaRPr>
          </a:p>
          <a:p>
            <a:pPr marL="265113" indent="-265113">
              <a:lnSpc>
                <a:spcPct val="120000"/>
              </a:lnSpc>
            </a:pPr>
            <a:endParaRPr lang="ru-RU" altLang="zh-CN" sz="1000" dirty="0">
              <a:solidFill>
                <a:schemeClr val="accent6">
                  <a:lumMod val="60000"/>
                  <a:lumOff val="40000"/>
                </a:schemeClr>
              </a:solidFill>
              <a:latin typeface="Segoe UI Light"/>
              <a:cs typeface="Arial" charset="0"/>
            </a:endParaRPr>
          </a:p>
          <a:p>
            <a:pPr marL="265113" indent="-265113">
              <a:lnSpc>
                <a:spcPct val="120000"/>
              </a:lnSpc>
              <a:buFont typeface="Wingdings" pitchFamily="2" charset="2"/>
              <a:buChar char="q"/>
            </a:pPr>
            <a:r>
              <a:rPr lang="ru-RU" altLang="zh-CN" sz="2000" dirty="0">
                <a:solidFill>
                  <a:schemeClr val="bg1"/>
                </a:solidFill>
                <a:latin typeface="Segoe UI Light"/>
              </a:rPr>
              <a:t> Разработать модульную систему образовательных программ.</a:t>
            </a:r>
          </a:p>
          <a:p>
            <a:pPr marL="265113" indent="-265113">
              <a:lnSpc>
                <a:spcPct val="120000"/>
              </a:lnSpc>
              <a:buFont typeface="Wingdings" pitchFamily="2" charset="2"/>
              <a:buChar char="q"/>
            </a:pPr>
            <a:r>
              <a:rPr lang="zh-CN" altLang="ru-RU" sz="2000" b="1" dirty="0" smtClean="0">
                <a:solidFill>
                  <a:schemeClr val="accent6">
                    <a:lumMod val="60000"/>
                    <a:lumOff val="40000"/>
                  </a:schemeClr>
                </a:solidFill>
              </a:rPr>
              <a:t>基</a:t>
            </a:r>
            <a:r>
              <a:rPr lang="zh-CN" altLang="ru-RU" sz="2000" b="1" dirty="0">
                <a:solidFill>
                  <a:schemeClr val="accent6">
                    <a:lumMod val="60000"/>
                    <a:lumOff val="40000"/>
                  </a:schemeClr>
                </a:solidFill>
              </a:rPr>
              <a:t>于组件的系统开发的教育方案</a:t>
            </a:r>
            <a:endParaRPr lang="ru-RU" altLang="zh-CN" sz="2000" b="1" dirty="0">
              <a:solidFill>
                <a:schemeClr val="accent6">
                  <a:lumMod val="60000"/>
                  <a:lumOff val="40000"/>
                </a:schemeClr>
              </a:solidFill>
            </a:endParaRPr>
          </a:p>
        </p:txBody>
      </p:sp>
      <p:sp>
        <p:nvSpPr>
          <p:cNvPr id="5" name="Заголовок 1"/>
          <p:cNvSpPr>
            <a:spLocks noGrp="1"/>
          </p:cNvSpPr>
          <p:nvPr>
            <p:ph type="title"/>
          </p:nvPr>
        </p:nvSpPr>
        <p:spPr>
          <a:xfrm>
            <a:off x="461963" y="-9525"/>
            <a:ext cx="8220075" cy="709613"/>
          </a:xfrm>
        </p:spPr>
        <p:txBody>
          <a:bodyPr>
            <a:normAutofit/>
          </a:bodyPr>
          <a:lstStyle/>
          <a:p>
            <a:r>
              <a:rPr lang="ru-RU" altLang="zh-CN" sz="2000" b="1" dirty="0" smtClean="0">
                <a:solidFill>
                  <a:schemeClr val="bg1"/>
                </a:solidFill>
                <a:latin typeface="Segoe UI Light"/>
              </a:rPr>
              <a:t>ДЛЯ РЕАЛИЗАЦИИ ПРОЕКТА НЕОБХОДИМО:</a:t>
            </a:r>
            <a:r>
              <a:rPr lang="ru-RU" altLang="zh-CN" sz="2000" b="1" i="1" dirty="0" smtClean="0">
                <a:solidFill>
                  <a:srgbClr val="FAC090"/>
                </a:solidFill>
                <a:latin typeface="Segoe UI Light"/>
                <a:ea typeface="Segoe UI Symbol"/>
                <a:cs typeface="Segoe UI Symbol"/>
              </a:rPr>
              <a:t> </a:t>
            </a:r>
            <a:r>
              <a:rPr lang="en-US" altLang="zh-CN" sz="2000" b="1" i="1" dirty="0" smtClean="0">
                <a:solidFill>
                  <a:schemeClr val="bg1"/>
                </a:solidFill>
                <a:latin typeface="Segoe UI Light"/>
                <a:ea typeface="Segoe UI Symbol"/>
                <a:cs typeface="Segoe UI Symbol"/>
              </a:rPr>
              <a:t>/</a:t>
            </a:r>
            <a:r>
              <a:rPr lang="zh-CN" altLang="en-US" sz="2000" b="1" i="1" dirty="0" smtClean="0">
                <a:solidFill>
                  <a:schemeClr val="bg1"/>
                </a:solidFill>
                <a:latin typeface="Segoe UI Light"/>
                <a:ea typeface="Segoe UI Symbol"/>
                <a:cs typeface="Segoe UI Symbol"/>
              </a:rPr>
              <a:t> </a:t>
            </a:r>
            <a:r>
              <a:rPr lang="zh-CN" altLang="en-US" sz="2400" b="1" dirty="0" smtClean="0">
                <a:solidFill>
                  <a:srgbClr val="FAC090"/>
                </a:solidFill>
                <a:latin typeface="Segoe UI Light"/>
                <a:ea typeface="Segoe UI Symbol"/>
                <a:cs typeface="Segoe UI Symbol"/>
              </a:rPr>
              <a:t>实施条件</a:t>
            </a:r>
            <a:endParaRPr lang="zh-CN" altLang="ru-RU" sz="2400" b="1" dirty="0" smtClean="0">
              <a:solidFill>
                <a:schemeClr val="bg1"/>
              </a:solidFill>
              <a:latin typeface="Segoe UI Ligh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388" y="754608"/>
            <a:ext cx="8856662" cy="4154984"/>
          </a:xfrm>
          <a:prstGeom prst="rect">
            <a:avLst/>
          </a:prstGeom>
          <a:noFill/>
          <a:ln w="9525">
            <a:noFill/>
            <a:miter lim="800000"/>
            <a:headEnd/>
            <a:tailEnd/>
          </a:ln>
          <a:effectLst/>
        </p:spPr>
        <p:txBody>
          <a:bodyPr anchor="ctr">
            <a:spAutoFit/>
          </a:bodyPr>
          <a:lstStyle/>
          <a:p>
            <a:pPr marL="265113" indent="-265113">
              <a:lnSpc>
                <a:spcPct val="120000"/>
              </a:lnSpc>
              <a:buFont typeface="Wingdings" pitchFamily="2" charset="2"/>
              <a:buChar char="q"/>
            </a:pPr>
            <a:r>
              <a:rPr lang="ru-RU" altLang="zh-CN" sz="2000" dirty="0">
                <a:solidFill>
                  <a:schemeClr val="bg1"/>
                </a:solidFill>
                <a:latin typeface="Segoe UI Light"/>
                <a:ea typeface="Calibri" pitchFamily="34" charset="0"/>
                <a:cs typeface="Times New Roman" pitchFamily="18" charset="0"/>
              </a:rPr>
              <a:t>Продумать систему решения миграционных вопросов, с учетом частых пересечений границ при возможном безвизовом режиме переходов. </a:t>
            </a:r>
          </a:p>
          <a:p>
            <a:pPr marL="265113" indent="-265113">
              <a:lnSpc>
                <a:spcPct val="120000"/>
              </a:lnSpc>
              <a:buFont typeface="Wingdings" pitchFamily="2" charset="2"/>
              <a:buChar char="q"/>
            </a:pPr>
            <a:r>
              <a:rPr lang="zh-CN" altLang="ru-RU" sz="2000" b="1" dirty="0" smtClean="0">
                <a:solidFill>
                  <a:schemeClr val="accent6">
                    <a:lumMod val="60000"/>
                    <a:lumOff val="40000"/>
                  </a:schemeClr>
                </a:solidFill>
                <a:cs typeface="Times New Roman" pitchFamily="18" charset="0"/>
              </a:rPr>
              <a:t>考</a:t>
            </a:r>
            <a:r>
              <a:rPr lang="zh-CN" altLang="ru-RU" sz="2000" b="1" dirty="0">
                <a:solidFill>
                  <a:schemeClr val="accent6">
                    <a:lumMod val="60000"/>
                    <a:lumOff val="40000"/>
                  </a:schemeClr>
                </a:solidFill>
                <a:cs typeface="Times New Roman" pitchFamily="18" charset="0"/>
              </a:rPr>
              <a:t>虑系统的迁移问题的解决，考虑到可能的边界过境免签证时频繁的跃</a:t>
            </a:r>
            <a:r>
              <a:rPr lang="zh-CN" altLang="ru-RU" sz="2000" b="1" dirty="0" smtClean="0">
                <a:solidFill>
                  <a:schemeClr val="accent6">
                    <a:lumMod val="60000"/>
                    <a:lumOff val="40000"/>
                  </a:schemeClr>
                </a:solidFill>
                <a:cs typeface="Times New Roman" pitchFamily="18" charset="0"/>
              </a:rPr>
              <a:t>迁</a:t>
            </a:r>
            <a:endParaRPr lang="en-US" altLang="zh-CN" sz="2000" b="1" dirty="0" smtClean="0">
              <a:solidFill>
                <a:schemeClr val="accent6">
                  <a:lumMod val="60000"/>
                  <a:lumOff val="40000"/>
                </a:schemeClr>
              </a:solidFill>
              <a:cs typeface="Times New Roman" pitchFamily="18" charset="0"/>
            </a:endParaRPr>
          </a:p>
          <a:p>
            <a:pPr marL="265113" indent="-265113">
              <a:lnSpc>
                <a:spcPct val="120000"/>
              </a:lnSpc>
            </a:pPr>
            <a:endParaRPr lang="ru-RU" altLang="zh-CN" sz="1000" dirty="0">
              <a:solidFill>
                <a:schemeClr val="accent6">
                  <a:lumMod val="60000"/>
                  <a:lumOff val="40000"/>
                </a:schemeClr>
              </a:solidFill>
              <a:latin typeface="Segoe UI Light"/>
              <a:ea typeface="Calibri" pitchFamily="34" charset="0"/>
              <a:cs typeface="Arial" charset="0"/>
            </a:endParaRPr>
          </a:p>
          <a:p>
            <a:pPr marL="265113" indent="-265113">
              <a:lnSpc>
                <a:spcPct val="120000"/>
              </a:lnSpc>
              <a:buFont typeface="Wingdings" pitchFamily="2" charset="2"/>
              <a:buChar char="q"/>
            </a:pPr>
            <a:r>
              <a:rPr lang="ru-RU" altLang="zh-CN" sz="2000" dirty="0">
                <a:solidFill>
                  <a:schemeClr val="bg1"/>
                </a:solidFill>
                <a:latin typeface="Segoe UI Light"/>
                <a:ea typeface="Calibri" pitchFamily="34" charset="0"/>
                <a:cs typeface="Times New Roman" pitchFamily="18" charset="0"/>
              </a:rPr>
              <a:t>Разработать удобную виртуальную среду для проекта китайско-российского университета.</a:t>
            </a:r>
          </a:p>
          <a:p>
            <a:pPr marL="265113" indent="-265113">
              <a:lnSpc>
                <a:spcPct val="120000"/>
              </a:lnSpc>
              <a:buFont typeface="Wingdings" pitchFamily="2" charset="2"/>
              <a:buChar char="q"/>
            </a:pPr>
            <a:r>
              <a:rPr lang="zh-CN" altLang="ru-RU" sz="2000" b="1" dirty="0" smtClean="0">
                <a:solidFill>
                  <a:schemeClr val="accent6">
                    <a:lumMod val="60000"/>
                    <a:lumOff val="40000"/>
                  </a:schemeClr>
                </a:solidFill>
              </a:rPr>
              <a:t>为</a:t>
            </a:r>
            <a:r>
              <a:rPr lang="zh-CN" altLang="ru-RU" sz="2000" b="1" dirty="0">
                <a:solidFill>
                  <a:schemeClr val="accent6">
                    <a:lumMod val="60000"/>
                    <a:lumOff val="40000"/>
                  </a:schemeClr>
                </a:solidFill>
              </a:rPr>
              <a:t>方便工程设计的虚拟环境的中俄大</a:t>
            </a:r>
            <a:r>
              <a:rPr lang="zh-CN" altLang="ru-RU" sz="2000" b="1" dirty="0" smtClean="0">
                <a:solidFill>
                  <a:schemeClr val="accent6">
                    <a:lumMod val="60000"/>
                    <a:lumOff val="40000"/>
                  </a:schemeClr>
                </a:solidFill>
              </a:rPr>
              <a:t>学</a:t>
            </a:r>
            <a:endParaRPr lang="en-US" altLang="zh-CN" sz="2000" b="1" dirty="0" smtClean="0">
              <a:solidFill>
                <a:schemeClr val="accent6">
                  <a:lumMod val="60000"/>
                  <a:lumOff val="40000"/>
                </a:schemeClr>
              </a:solidFill>
            </a:endParaRPr>
          </a:p>
          <a:p>
            <a:pPr marL="265113" indent="-265113">
              <a:lnSpc>
                <a:spcPct val="120000"/>
              </a:lnSpc>
            </a:pPr>
            <a:endParaRPr lang="ru-RU" altLang="zh-CN" sz="1000" dirty="0">
              <a:solidFill>
                <a:schemeClr val="accent6">
                  <a:lumMod val="60000"/>
                  <a:lumOff val="40000"/>
                </a:schemeClr>
              </a:solidFill>
              <a:latin typeface="Segoe UI Light"/>
            </a:endParaRPr>
          </a:p>
          <a:p>
            <a:pPr marL="265113" indent="-265113">
              <a:lnSpc>
                <a:spcPct val="120000"/>
              </a:lnSpc>
              <a:buFont typeface="Wingdings" pitchFamily="2" charset="2"/>
              <a:buChar char="q"/>
            </a:pPr>
            <a:r>
              <a:rPr lang="ru-RU" altLang="zh-CN" sz="2000" dirty="0">
                <a:solidFill>
                  <a:schemeClr val="bg1"/>
                </a:solidFill>
                <a:latin typeface="Segoe UI Light"/>
              </a:rPr>
              <a:t>Разработать прозрачную систему распределения доходов от реализации совместных образовательных программ.</a:t>
            </a:r>
            <a:r>
              <a:rPr lang="ru-RU" altLang="zh-CN" sz="2000" dirty="0">
                <a:solidFill>
                  <a:schemeClr val="bg1"/>
                </a:solidFill>
                <a:latin typeface="Segoe UI Light"/>
                <a:cs typeface="Arial" charset="0"/>
              </a:rPr>
              <a:t> </a:t>
            </a:r>
          </a:p>
          <a:p>
            <a:pPr marL="265113" indent="-265113">
              <a:lnSpc>
                <a:spcPct val="120000"/>
              </a:lnSpc>
              <a:buFont typeface="Wingdings" pitchFamily="2" charset="2"/>
              <a:buChar char="q"/>
            </a:pPr>
            <a:r>
              <a:rPr lang="zh-CN" altLang="ru-RU" sz="2000" b="1" dirty="0" smtClean="0">
                <a:solidFill>
                  <a:schemeClr val="accent6">
                    <a:lumMod val="60000"/>
                    <a:lumOff val="40000"/>
                  </a:schemeClr>
                </a:solidFill>
              </a:rPr>
              <a:t>收</a:t>
            </a:r>
            <a:r>
              <a:rPr lang="zh-CN" altLang="ru-RU" sz="2000" b="1" dirty="0">
                <a:solidFill>
                  <a:schemeClr val="accent6">
                    <a:lumMod val="60000"/>
                    <a:lumOff val="40000"/>
                  </a:schemeClr>
                </a:solidFill>
              </a:rPr>
              <a:t>入分配制度的制定从透明的合作教育方案的实现</a:t>
            </a:r>
            <a:endParaRPr lang="ru-RU" altLang="zh-CN" sz="2000" dirty="0">
              <a:solidFill>
                <a:schemeClr val="accent6">
                  <a:lumMod val="60000"/>
                  <a:lumOff val="40000"/>
                </a:schemeClr>
              </a:solidFill>
              <a:latin typeface="Segoe UI Light"/>
              <a:cs typeface="Arial" charset="0"/>
            </a:endParaRPr>
          </a:p>
          <a:p>
            <a:pPr marL="265113" indent="-265113">
              <a:lnSpc>
                <a:spcPct val="120000"/>
              </a:lnSpc>
            </a:pPr>
            <a:endParaRPr lang="ru-RU" altLang="zh-CN" sz="2000" dirty="0">
              <a:solidFill>
                <a:schemeClr val="bg1"/>
              </a:solidFill>
              <a:latin typeface="Segoe UI Light"/>
              <a:cs typeface="Arial" charset="0"/>
            </a:endParaRPr>
          </a:p>
        </p:txBody>
      </p:sp>
      <p:sp>
        <p:nvSpPr>
          <p:cNvPr id="6" name="Заголовок 1"/>
          <p:cNvSpPr txBox="1">
            <a:spLocks/>
          </p:cNvSpPr>
          <p:nvPr/>
        </p:nvSpPr>
        <p:spPr bwMode="auto">
          <a:xfrm>
            <a:off x="461963" y="-9525"/>
            <a:ext cx="8220075"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zh-CN" sz="2000" b="1" i="0" u="none" strike="noStrike" kern="1200" cap="none" spc="0" normalizeH="0" baseline="0" noProof="0" smtClean="0">
                <a:ln>
                  <a:noFill/>
                </a:ln>
                <a:solidFill>
                  <a:schemeClr val="bg1"/>
                </a:solidFill>
                <a:effectLst/>
                <a:uLnTx/>
                <a:uFillTx/>
                <a:latin typeface="Segoe UI Light"/>
                <a:ea typeface="+mj-ea"/>
                <a:cs typeface="+mj-cs"/>
              </a:rPr>
              <a:t>ДЛЯ РЕАЛИЗАЦИИ ПРОЕКТА НЕОБХОДИМО:</a:t>
            </a:r>
            <a:r>
              <a:rPr kumimoji="0" lang="ru-RU" altLang="zh-CN" sz="2000" b="1" i="1" u="none" strike="noStrike" kern="1200" cap="none" spc="0" normalizeH="0" baseline="0" noProof="0" smtClean="0">
                <a:ln>
                  <a:noFill/>
                </a:ln>
                <a:solidFill>
                  <a:srgbClr val="FAC090"/>
                </a:solidFill>
                <a:effectLst/>
                <a:uLnTx/>
                <a:uFillTx/>
                <a:latin typeface="Segoe UI Light"/>
                <a:ea typeface="Segoe UI Symbol"/>
                <a:cs typeface="Segoe UI Symbol"/>
              </a:rPr>
              <a:t> </a:t>
            </a:r>
            <a:r>
              <a:rPr kumimoji="0" lang="en-US" altLang="zh-CN" sz="2000" b="1" i="1" u="none" strike="noStrike" kern="1200" cap="none" spc="0" normalizeH="0" baseline="0" noProof="0" smtClean="0">
                <a:ln>
                  <a:noFill/>
                </a:ln>
                <a:solidFill>
                  <a:schemeClr val="bg1"/>
                </a:solidFill>
                <a:effectLst/>
                <a:uLnTx/>
                <a:uFillTx/>
                <a:latin typeface="Segoe UI Light"/>
                <a:ea typeface="Segoe UI Symbol"/>
                <a:cs typeface="Segoe UI Symbol"/>
              </a:rPr>
              <a:t>/</a:t>
            </a:r>
            <a:r>
              <a:rPr kumimoji="0" lang="zh-CN" altLang="en-US" sz="2000" b="1" i="1" u="none" strike="noStrike" kern="1200" cap="none" spc="0" normalizeH="0" baseline="0" noProof="0" smtClean="0">
                <a:ln>
                  <a:noFill/>
                </a:ln>
                <a:solidFill>
                  <a:schemeClr val="bg1"/>
                </a:solidFill>
                <a:effectLst/>
                <a:uLnTx/>
                <a:uFillTx/>
                <a:latin typeface="Segoe UI Light"/>
                <a:ea typeface="Segoe UI Symbol"/>
                <a:cs typeface="Segoe UI Symbol"/>
              </a:rPr>
              <a:t> </a:t>
            </a:r>
            <a:r>
              <a:rPr kumimoji="0" lang="zh-CN" altLang="en-US" sz="2400" b="1" i="0" u="none" strike="noStrike" kern="1200" cap="none" spc="0" normalizeH="0" baseline="0" noProof="0" smtClean="0">
                <a:ln>
                  <a:noFill/>
                </a:ln>
                <a:solidFill>
                  <a:srgbClr val="FAC090"/>
                </a:solidFill>
                <a:effectLst/>
                <a:uLnTx/>
                <a:uFillTx/>
                <a:latin typeface="Segoe UI Light"/>
                <a:ea typeface="Segoe UI Symbol"/>
                <a:cs typeface="Segoe UI Symbol"/>
              </a:rPr>
              <a:t>实施条件</a:t>
            </a:r>
            <a:endParaRPr kumimoji="0" lang="zh-CN" altLang="ru-RU" sz="2400" b="1" i="0" u="none" strike="noStrike" kern="1200" cap="none" spc="0" normalizeH="0" baseline="0" noProof="0" dirty="0" smtClean="0">
              <a:ln>
                <a:noFill/>
              </a:ln>
              <a:solidFill>
                <a:schemeClr val="bg1"/>
              </a:solidFill>
              <a:effectLst/>
              <a:uLnTx/>
              <a:uFillTx/>
              <a:latin typeface="Segoe UI Ligh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2267744" y="1923678"/>
            <a:ext cx="5112568" cy="523220"/>
          </a:xfrm>
          <a:prstGeom prst="rect">
            <a:avLst/>
          </a:prstGeom>
          <a:noFill/>
        </p:spPr>
        <p:txBody>
          <a:bodyPr wrap="square" rtlCol="0">
            <a:spAutoFit/>
          </a:bodyPr>
          <a:lstStyle/>
          <a:p>
            <a:r>
              <a:rPr lang="ru-RU" sz="2800" dirty="0" smtClean="0">
                <a:solidFill>
                  <a:schemeClr val="bg1"/>
                </a:solidFill>
              </a:rPr>
              <a:t>СПАСИБО ЗА </a:t>
            </a:r>
            <a:r>
              <a:rPr lang="ru-RU" sz="2800" dirty="0" smtClean="0">
                <a:solidFill>
                  <a:schemeClr val="bg1"/>
                </a:solidFill>
              </a:rPr>
              <a:t>ВНИМАНИЕ</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1599035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pic>
        <p:nvPicPr>
          <p:cNvPr id="20482" name="Picture 3" descr="C:\Users\user\Desktop\Bolshoy_Ussuriysky_and_Tarabarov_RU.svg.png"/>
          <p:cNvPicPr>
            <a:picLocks noChangeAspect="1" noChangeArrowheads="1"/>
          </p:cNvPicPr>
          <p:nvPr/>
        </p:nvPicPr>
        <p:blipFill>
          <a:blip r:embed="rId3" cstate="email"/>
          <a:srcRect/>
          <a:stretch>
            <a:fillRect/>
          </a:stretch>
        </p:blipFill>
        <p:spPr bwMode="auto">
          <a:xfrm>
            <a:off x="3492500" y="2036763"/>
            <a:ext cx="5472113" cy="2911475"/>
          </a:xfrm>
          <a:prstGeom prst="rect">
            <a:avLst/>
          </a:prstGeom>
          <a:noFill/>
          <a:ln w="9525">
            <a:solidFill>
              <a:schemeClr val="bg1"/>
            </a:solidFill>
            <a:miter lim="800000"/>
            <a:headEnd/>
            <a:tailEnd/>
          </a:ln>
        </p:spPr>
      </p:pic>
      <p:sp>
        <p:nvSpPr>
          <p:cNvPr id="12" name="TextBox 11"/>
          <p:cNvSpPr txBox="1"/>
          <p:nvPr/>
        </p:nvSpPr>
        <p:spPr>
          <a:xfrm>
            <a:off x="250825" y="771525"/>
            <a:ext cx="2517775" cy="1662113"/>
          </a:xfrm>
          <a:prstGeom prst="rect">
            <a:avLst/>
          </a:prstGeom>
          <a:noFill/>
        </p:spPr>
        <p:txBody>
          <a:bodyPr>
            <a:spAutoFit/>
          </a:bodyPr>
          <a:lstStyle/>
          <a:p>
            <a:pPr fontAlgn="auto">
              <a:spcBef>
                <a:spcPts val="0"/>
              </a:spcBef>
              <a:spcAft>
                <a:spcPts val="0"/>
              </a:spcAft>
              <a:defRPr/>
            </a:pPr>
            <a:r>
              <a:rPr lang="ru-RU" sz="2000" b="1" dirty="0">
                <a:solidFill>
                  <a:schemeClr val="bg1"/>
                </a:solidFill>
                <a:latin typeface="+mj-lt"/>
                <a:ea typeface="+mn-ea"/>
              </a:rPr>
              <a:t>ПЛОЩАДЬ:</a:t>
            </a:r>
            <a:r>
              <a:rPr lang="ru-RU" sz="2000" dirty="0">
                <a:solidFill>
                  <a:schemeClr val="bg1"/>
                </a:solidFill>
                <a:latin typeface="+mj-lt"/>
                <a:ea typeface="+mn-ea"/>
              </a:rPr>
              <a:t> </a:t>
            </a:r>
            <a:r>
              <a:rPr lang="ru-RU" sz="2000" b="1" dirty="0">
                <a:solidFill>
                  <a:srgbClr val="FFC000"/>
                </a:solidFill>
                <a:latin typeface="+mj-lt"/>
                <a:ea typeface="+mn-ea"/>
              </a:rPr>
              <a:t>254 КМ</a:t>
            </a:r>
            <a:r>
              <a:rPr lang="ru-RU" sz="2000" b="1" baseline="30000" dirty="0">
                <a:solidFill>
                  <a:srgbClr val="FFC000"/>
                </a:solidFill>
                <a:latin typeface="+mj-lt"/>
                <a:ea typeface="+mn-ea"/>
              </a:rPr>
              <a:t>2</a:t>
            </a:r>
            <a:r>
              <a:rPr lang="ru-RU" sz="2000" dirty="0">
                <a:solidFill>
                  <a:schemeClr val="bg1"/>
                </a:solidFill>
                <a:latin typeface="+mj-lt"/>
                <a:ea typeface="+mn-ea"/>
              </a:rPr>
              <a:t> </a:t>
            </a:r>
          </a:p>
          <a:p>
            <a:pPr fontAlgn="auto">
              <a:spcBef>
                <a:spcPts val="0"/>
              </a:spcBef>
              <a:spcAft>
                <a:spcPts val="0"/>
              </a:spcAft>
              <a:defRPr/>
            </a:pPr>
            <a:endParaRPr lang="ru-RU" sz="100" dirty="0">
              <a:solidFill>
                <a:schemeClr val="bg1"/>
              </a:solidFill>
              <a:latin typeface="+mj-lt"/>
              <a:ea typeface="+mn-ea"/>
            </a:endParaRPr>
          </a:p>
          <a:p>
            <a:pPr fontAlgn="auto">
              <a:spcBef>
                <a:spcPts val="0"/>
              </a:spcBef>
              <a:spcAft>
                <a:spcPts val="0"/>
              </a:spcAft>
              <a:defRPr/>
            </a:pPr>
            <a:r>
              <a:rPr lang="ru-RU" sz="2000" b="1" dirty="0">
                <a:solidFill>
                  <a:schemeClr val="bg1"/>
                </a:solidFill>
                <a:latin typeface="+mj-lt"/>
                <a:ea typeface="+mn-ea"/>
              </a:rPr>
              <a:t>ПРОТЯЖЕННОСТЬ </a:t>
            </a:r>
          </a:p>
          <a:p>
            <a:pPr fontAlgn="auto">
              <a:spcBef>
                <a:spcPts val="0"/>
              </a:spcBef>
              <a:spcAft>
                <a:spcPts val="0"/>
              </a:spcAft>
              <a:defRPr/>
            </a:pPr>
            <a:r>
              <a:rPr lang="ru-RU" sz="2000" b="1" dirty="0">
                <a:solidFill>
                  <a:schemeClr val="bg1"/>
                </a:solidFill>
                <a:latin typeface="+mj-lt"/>
                <a:ea typeface="+mn-ea"/>
              </a:rPr>
              <a:t>С З НА В: </a:t>
            </a:r>
            <a:r>
              <a:rPr lang="ru-RU" sz="2000" b="1" dirty="0">
                <a:solidFill>
                  <a:srgbClr val="FFC000"/>
                </a:solidFill>
                <a:latin typeface="+mj-lt"/>
                <a:ea typeface="+mn-ea"/>
              </a:rPr>
              <a:t>38 КМ </a:t>
            </a:r>
          </a:p>
          <a:p>
            <a:pPr fontAlgn="auto">
              <a:spcBef>
                <a:spcPts val="0"/>
              </a:spcBef>
              <a:spcAft>
                <a:spcPts val="0"/>
              </a:spcAft>
              <a:defRPr/>
            </a:pPr>
            <a:endParaRPr lang="ru-RU" sz="100" b="1" dirty="0">
              <a:solidFill>
                <a:schemeClr val="bg1"/>
              </a:solidFill>
              <a:latin typeface="+mj-lt"/>
              <a:ea typeface="+mn-ea"/>
            </a:endParaRPr>
          </a:p>
          <a:p>
            <a:pPr fontAlgn="auto">
              <a:spcBef>
                <a:spcPts val="0"/>
              </a:spcBef>
              <a:spcAft>
                <a:spcPts val="0"/>
              </a:spcAft>
              <a:defRPr/>
            </a:pPr>
            <a:r>
              <a:rPr lang="ru-RU" sz="2000" b="1" dirty="0">
                <a:solidFill>
                  <a:schemeClr val="bg1"/>
                </a:solidFill>
                <a:latin typeface="+mj-lt"/>
                <a:ea typeface="+mn-ea"/>
              </a:rPr>
              <a:t>МАКСИМАЛЬНАЯ </a:t>
            </a:r>
          </a:p>
          <a:p>
            <a:pPr fontAlgn="auto">
              <a:spcBef>
                <a:spcPts val="0"/>
              </a:spcBef>
              <a:spcAft>
                <a:spcPts val="0"/>
              </a:spcAft>
              <a:defRPr/>
            </a:pPr>
            <a:r>
              <a:rPr lang="ru-RU" sz="2000" b="1" dirty="0">
                <a:solidFill>
                  <a:schemeClr val="bg1"/>
                </a:solidFill>
                <a:latin typeface="+mj-lt"/>
                <a:ea typeface="+mn-ea"/>
              </a:rPr>
              <a:t>ШИРИНА: </a:t>
            </a:r>
            <a:r>
              <a:rPr lang="ru-RU" sz="2000" b="1" dirty="0">
                <a:solidFill>
                  <a:srgbClr val="FFC000"/>
                </a:solidFill>
                <a:latin typeface="+mj-lt"/>
                <a:ea typeface="+mn-ea"/>
              </a:rPr>
              <a:t>10 КМ</a:t>
            </a:r>
            <a:endParaRPr lang="ru-RU" sz="2000" dirty="0">
              <a:solidFill>
                <a:schemeClr val="bg1"/>
              </a:solidFill>
              <a:latin typeface="+mj-lt"/>
              <a:ea typeface="+mn-ea"/>
            </a:endParaRPr>
          </a:p>
        </p:txBody>
      </p:sp>
      <p:pic>
        <p:nvPicPr>
          <p:cNvPr id="20484" name="Picture 3" descr="C:\Users\user\Desktop\Мои документы\Карты и Флаги\Флаги стран мира прямоугольные\png\plain\flag_russia.png"/>
          <p:cNvPicPr>
            <a:picLocks noChangeAspect="1" noChangeArrowheads="1"/>
          </p:cNvPicPr>
          <p:nvPr/>
        </p:nvPicPr>
        <p:blipFill>
          <a:blip r:embed="rId4" cstate="email"/>
          <a:srcRect/>
          <a:stretch>
            <a:fillRect/>
          </a:stretch>
        </p:blipFill>
        <p:spPr bwMode="auto">
          <a:xfrm>
            <a:off x="6875463" y="1058863"/>
            <a:ext cx="649287" cy="649287"/>
          </a:xfrm>
          <a:prstGeom prst="rect">
            <a:avLst/>
          </a:prstGeom>
          <a:noFill/>
          <a:ln w="9525">
            <a:noFill/>
            <a:miter lim="800000"/>
            <a:headEnd/>
            <a:tailEnd/>
          </a:ln>
        </p:spPr>
      </p:pic>
      <p:pic>
        <p:nvPicPr>
          <p:cNvPr id="20485" name="Picture 4" descr="C:\Users\user\Desktop\Мои документы\Карты и Флаги\Флаги стран мира прямоугольные\png\plain\flag_china.png"/>
          <p:cNvPicPr>
            <a:picLocks noChangeAspect="1" noChangeArrowheads="1"/>
          </p:cNvPicPr>
          <p:nvPr/>
        </p:nvPicPr>
        <p:blipFill>
          <a:blip r:embed="rId5" cstate="email"/>
          <a:srcRect/>
          <a:stretch>
            <a:fillRect/>
          </a:stretch>
        </p:blipFill>
        <p:spPr bwMode="auto">
          <a:xfrm>
            <a:off x="4356100" y="1058863"/>
            <a:ext cx="665163" cy="666750"/>
          </a:xfrm>
          <a:prstGeom prst="rect">
            <a:avLst/>
          </a:prstGeom>
          <a:noFill/>
          <a:ln w="9525">
            <a:noFill/>
            <a:miter lim="800000"/>
            <a:headEnd/>
            <a:tailEnd/>
          </a:ln>
        </p:spPr>
      </p:pic>
      <p:sp>
        <p:nvSpPr>
          <p:cNvPr id="20486" name="TextBox 16"/>
          <p:cNvSpPr txBox="1">
            <a:spLocks noChangeArrowheads="1"/>
          </p:cNvSpPr>
          <p:nvPr/>
        </p:nvSpPr>
        <p:spPr bwMode="auto">
          <a:xfrm>
            <a:off x="7596188" y="1193800"/>
            <a:ext cx="1258887" cy="369888"/>
          </a:xfrm>
          <a:prstGeom prst="rect">
            <a:avLst/>
          </a:prstGeom>
          <a:noFill/>
          <a:ln w="9525">
            <a:noFill/>
            <a:miter lim="800000"/>
            <a:headEnd/>
            <a:tailEnd/>
          </a:ln>
        </p:spPr>
        <p:txBody>
          <a:bodyPr>
            <a:spAutoFit/>
          </a:bodyPr>
          <a:lstStyle/>
          <a:p>
            <a:r>
              <a:rPr lang="ru-RU" altLang="zh-CN" b="1">
                <a:solidFill>
                  <a:srgbClr val="FFC000"/>
                </a:solidFill>
                <a:latin typeface="Calibri" pitchFamily="34" charset="0"/>
              </a:rPr>
              <a:t> = 174 КМ</a:t>
            </a:r>
            <a:r>
              <a:rPr lang="ru-RU" altLang="zh-CN" b="1" baseline="30000">
                <a:solidFill>
                  <a:srgbClr val="FFC000"/>
                </a:solidFill>
                <a:latin typeface="Calibri" pitchFamily="34" charset="0"/>
              </a:rPr>
              <a:t>2</a:t>
            </a:r>
            <a:endParaRPr lang="ru-RU" altLang="zh-CN" b="1">
              <a:solidFill>
                <a:srgbClr val="FFC000"/>
              </a:solidFill>
              <a:latin typeface="Calibri" pitchFamily="34" charset="0"/>
            </a:endParaRPr>
          </a:p>
        </p:txBody>
      </p:sp>
      <p:sp>
        <p:nvSpPr>
          <p:cNvPr id="20487" name="TextBox 17"/>
          <p:cNvSpPr txBox="1">
            <a:spLocks noChangeArrowheads="1"/>
          </p:cNvSpPr>
          <p:nvPr/>
        </p:nvSpPr>
        <p:spPr bwMode="auto">
          <a:xfrm>
            <a:off x="5076825" y="1203325"/>
            <a:ext cx="1257300" cy="369888"/>
          </a:xfrm>
          <a:prstGeom prst="rect">
            <a:avLst/>
          </a:prstGeom>
          <a:noFill/>
          <a:ln w="9525">
            <a:noFill/>
            <a:miter lim="800000"/>
            <a:headEnd/>
            <a:tailEnd/>
          </a:ln>
        </p:spPr>
        <p:txBody>
          <a:bodyPr>
            <a:spAutoFit/>
          </a:bodyPr>
          <a:lstStyle/>
          <a:p>
            <a:r>
              <a:rPr lang="ru-RU" altLang="zh-CN" b="1">
                <a:solidFill>
                  <a:srgbClr val="FFC000"/>
                </a:solidFill>
                <a:latin typeface="Calibri" pitchFamily="34" charset="0"/>
              </a:rPr>
              <a:t> = 80 КМ</a:t>
            </a:r>
            <a:r>
              <a:rPr lang="ru-RU" altLang="zh-CN" b="1" baseline="30000">
                <a:solidFill>
                  <a:srgbClr val="FFC000"/>
                </a:solidFill>
                <a:latin typeface="Calibri" pitchFamily="34" charset="0"/>
              </a:rPr>
              <a:t>2</a:t>
            </a:r>
            <a:endParaRPr lang="ru-RU" altLang="zh-CN" b="1">
              <a:solidFill>
                <a:srgbClr val="FFC000"/>
              </a:solidFill>
              <a:latin typeface="Calibri" pitchFamily="34" charset="0"/>
            </a:endParaRPr>
          </a:p>
        </p:txBody>
      </p:sp>
      <p:sp>
        <p:nvSpPr>
          <p:cNvPr id="15" name="Заголовок 1"/>
          <p:cNvSpPr txBox="1">
            <a:spLocks/>
          </p:cNvSpPr>
          <p:nvPr/>
        </p:nvSpPr>
        <p:spPr>
          <a:xfrm>
            <a:off x="1724894" y="123825"/>
            <a:ext cx="5694213" cy="431800"/>
          </a:xfrm>
          <a:prstGeom prst="rect">
            <a:avLst/>
          </a:prstGeom>
        </p:spPr>
        <p:txBody>
          <a:bodyPr>
            <a:normAutofit lnSpcReduction="10000"/>
          </a:bodyPr>
          <a:lstStyle/>
          <a:p>
            <a:r>
              <a:rPr lang="ru-RU" sz="2000" b="1" dirty="0">
                <a:solidFill>
                  <a:schemeClr val="bg1"/>
                </a:solidFill>
                <a:latin typeface="Segoe UI Light" pitchFamily="34" charset="0"/>
                <a:ea typeface="+mj-ea"/>
                <a:cs typeface="+mj-cs"/>
              </a:rPr>
              <a:t>БОЛЬШОЙ УССУРИЙСКИЙ </a:t>
            </a:r>
            <a:r>
              <a:rPr lang="ru-RU" sz="2000" b="1" dirty="0" smtClean="0">
                <a:solidFill>
                  <a:schemeClr val="bg1"/>
                </a:solidFill>
                <a:latin typeface="Segoe UI Light" pitchFamily="34" charset="0"/>
                <a:ea typeface="+mj-ea"/>
                <a:cs typeface="+mj-cs"/>
              </a:rPr>
              <a:t>ОСТРОВ</a:t>
            </a:r>
            <a:r>
              <a:rPr lang="zh-CN" altLang="en-US" sz="2000" b="1" dirty="0" smtClean="0">
                <a:solidFill>
                  <a:schemeClr val="bg1"/>
                </a:solidFill>
                <a:latin typeface="Segoe UI Light" pitchFamily="34" charset="0"/>
                <a:ea typeface="+mj-ea"/>
                <a:cs typeface="+mj-cs"/>
              </a:rPr>
              <a:t> </a:t>
            </a:r>
            <a:r>
              <a:rPr lang="en-US" altLang="zh-CN" sz="2000" b="1" dirty="0" smtClean="0">
                <a:solidFill>
                  <a:schemeClr val="bg1"/>
                </a:solidFill>
                <a:latin typeface="Segoe UI Light" pitchFamily="34" charset="0"/>
                <a:ea typeface="+mj-ea"/>
                <a:cs typeface="+mj-cs"/>
              </a:rPr>
              <a:t>/</a:t>
            </a:r>
            <a:r>
              <a:rPr lang="ru-RU" sz="2000" b="1" dirty="0" smtClean="0">
                <a:solidFill>
                  <a:schemeClr val="bg1"/>
                </a:solidFill>
                <a:latin typeface="Segoe UI Light" pitchFamily="34" charset="0"/>
                <a:ea typeface="+mj-ea"/>
                <a:cs typeface="+mj-cs"/>
              </a:rPr>
              <a:t> </a:t>
            </a:r>
            <a:r>
              <a:rPr lang="ru-RU" sz="2400" b="1" dirty="0" smtClean="0">
                <a:solidFill>
                  <a:schemeClr val="accent6">
                    <a:lumMod val="60000"/>
                    <a:lumOff val="40000"/>
                  </a:schemeClr>
                </a:solidFill>
              </a:rPr>
              <a:t>黑瞎子岛</a:t>
            </a:r>
            <a:endParaRPr lang="ru-RU" sz="2400" b="1" dirty="0">
              <a:solidFill>
                <a:schemeClr val="accent6">
                  <a:lumMod val="60000"/>
                  <a:lumOff val="40000"/>
                </a:schemeClr>
              </a:solidFill>
            </a:endParaRPr>
          </a:p>
        </p:txBody>
      </p:sp>
      <p:sp>
        <p:nvSpPr>
          <p:cNvPr id="9" name="Прямоугольник 8"/>
          <p:cNvSpPr/>
          <p:nvPr/>
        </p:nvSpPr>
        <p:spPr>
          <a:xfrm>
            <a:off x="179388" y="2355850"/>
            <a:ext cx="3313112" cy="2678113"/>
          </a:xfrm>
          <a:prstGeom prst="rect">
            <a:avLst/>
          </a:prstGeom>
        </p:spPr>
        <p:txBody>
          <a:bodyPr>
            <a:spAutoFit/>
          </a:bodyPr>
          <a:lstStyle/>
          <a:p>
            <a:pPr fontAlgn="auto">
              <a:spcBef>
                <a:spcPts val="0"/>
              </a:spcBef>
              <a:spcAft>
                <a:spcPts val="0"/>
              </a:spcAft>
              <a:defRPr/>
            </a:pPr>
            <a:r>
              <a:rPr lang="zh-CN" altLang="en-US" sz="2400" b="1" dirty="0">
                <a:solidFill>
                  <a:schemeClr val="accent6">
                    <a:lumMod val="40000"/>
                    <a:lumOff val="60000"/>
                  </a:schemeClr>
                </a:solidFill>
                <a:latin typeface="+mn-lt"/>
                <a:ea typeface="+mn-ea"/>
              </a:rPr>
              <a:t>黑瞎子岛位于哈巴市郊区的西部。</a:t>
            </a:r>
          </a:p>
          <a:p>
            <a:pPr fontAlgn="auto">
              <a:spcBef>
                <a:spcPts val="0"/>
              </a:spcBef>
              <a:spcAft>
                <a:spcPts val="0"/>
              </a:spcAft>
              <a:defRPr/>
            </a:pPr>
            <a:r>
              <a:rPr lang="zh-CN" altLang="en-US" sz="2400" b="1" dirty="0">
                <a:solidFill>
                  <a:schemeClr val="accent6">
                    <a:lumMod val="40000"/>
                    <a:lumOff val="60000"/>
                  </a:schemeClr>
                </a:solidFill>
                <a:latin typeface="+mn-lt"/>
                <a:ea typeface="+mn-ea"/>
              </a:rPr>
              <a:t>占地面积</a:t>
            </a:r>
            <a:r>
              <a:rPr lang="en-US" altLang="zh-CN" sz="2400" b="1" dirty="0">
                <a:solidFill>
                  <a:srgbClr val="FFC000"/>
                </a:solidFill>
                <a:latin typeface="+mn-lt"/>
                <a:ea typeface="+mn-ea"/>
              </a:rPr>
              <a:t>254</a:t>
            </a:r>
            <a:r>
              <a:rPr lang="zh-CN" altLang="en-US" sz="2400" b="1" dirty="0">
                <a:solidFill>
                  <a:srgbClr val="FFC000"/>
                </a:solidFill>
                <a:latin typeface="+mn-lt"/>
                <a:ea typeface="+mn-ea"/>
              </a:rPr>
              <a:t>平方公里</a:t>
            </a:r>
            <a:r>
              <a:rPr lang="zh-CN" altLang="en-US" sz="2400" b="1" dirty="0">
                <a:solidFill>
                  <a:schemeClr val="accent6">
                    <a:lumMod val="40000"/>
                    <a:lumOff val="60000"/>
                  </a:schemeClr>
                </a:solidFill>
                <a:latin typeface="+mn-lt"/>
                <a:ea typeface="+mn-ea"/>
              </a:rPr>
              <a:t>，俄罗斯部分占</a:t>
            </a:r>
            <a:r>
              <a:rPr lang="en-US" altLang="zh-CN" sz="2400" b="1" dirty="0">
                <a:solidFill>
                  <a:schemeClr val="accent6">
                    <a:lumMod val="40000"/>
                    <a:lumOff val="60000"/>
                  </a:schemeClr>
                </a:solidFill>
                <a:latin typeface="+mn-lt"/>
                <a:ea typeface="+mn-ea"/>
              </a:rPr>
              <a:t>174</a:t>
            </a:r>
            <a:r>
              <a:rPr lang="zh-CN" altLang="en-US" sz="2400" b="1" dirty="0">
                <a:solidFill>
                  <a:schemeClr val="accent6">
                    <a:lumMod val="40000"/>
                    <a:lumOff val="60000"/>
                  </a:schemeClr>
                </a:solidFill>
                <a:latin typeface="+mn-lt"/>
                <a:ea typeface="+mn-ea"/>
              </a:rPr>
              <a:t>平方公里，</a:t>
            </a:r>
          </a:p>
          <a:p>
            <a:pPr fontAlgn="auto">
              <a:spcBef>
                <a:spcPts val="0"/>
              </a:spcBef>
              <a:spcAft>
                <a:spcPts val="0"/>
              </a:spcAft>
              <a:defRPr/>
            </a:pPr>
            <a:r>
              <a:rPr lang="zh-CN" altLang="en-US" sz="2400" b="1" dirty="0">
                <a:solidFill>
                  <a:schemeClr val="accent6">
                    <a:lumMod val="40000"/>
                    <a:lumOff val="60000"/>
                  </a:schemeClr>
                </a:solidFill>
                <a:latin typeface="+mn-lt"/>
                <a:ea typeface="+mn-ea"/>
              </a:rPr>
              <a:t>从西向东长</a:t>
            </a:r>
            <a:r>
              <a:rPr lang="en-US" altLang="zh-CN" sz="2400" b="1" dirty="0">
                <a:solidFill>
                  <a:srgbClr val="FFC000"/>
                </a:solidFill>
                <a:latin typeface="+mn-lt"/>
                <a:ea typeface="+mn-ea"/>
              </a:rPr>
              <a:t>38</a:t>
            </a:r>
            <a:r>
              <a:rPr lang="zh-CN" altLang="en-US" sz="2400" b="1" dirty="0">
                <a:solidFill>
                  <a:srgbClr val="FFC000"/>
                </a:solidFill>
                <a:latin typeface="+mn-lt"/>
                <a:ea typeface="+mn-ea"/>
              </a:rPr>
              <a:t>公里</a:t>
            </a:r>
            <a:r>
              <a:rPr lang="zh-CN" altLang="en-US" sz="2400" b="1" dirty="0">
                <a:solidFill>
                  <a:schemeClr val="accent6">
                    <a:lumMod val="40000"/>
                    <a:lumOff val="60000"/>
                  </a:schemeClr>
                </a:solidFill>
                <a:latin typeface="+mn-lt"/>
                <a:ea typeface="+mn-ea"/>
              </a:rPr>
              <a:t>，最宽的地方达</a:t>
            </a:r>
            <a:r>
              <a:rPr lang="en-US" altLang="zh-CN" sz="2400" b="1" dirty="0">
                <a:solidFill>
                  <a:srgbClr val="FFC000"/>
                </a:solidFill>
                <a:latin typeface="+mn-lt"/>
                <a:ea typeface="+mn-ea"/>
              </a:rPr>
              <a:t>10</a:t>
            </a:r>
            <a:r>
              <a:rPr lang="zh-CN" altLang="en-US" sz="2400" b="1" dirty="0">
                <a:solidFill>
                  <a:srgbClr val="FFC000"/>
                </a:solidFill>
                <a:latin typeface="+mn-lt"/>
                <a:ea typeface="+mn-ea"/>
              </a:rPr>
              <a:t>公里</a:t>
            </a:r>
            <a:r>
              <a:rPr lang="zh-CN" altLang="en-US" sz="2400" b="1" dirty="0">
                <a:solidFill>
                  <a:schemeClr val="accent6">
                    <a:lumMod val="40000"/>
                    <a:lumOff val="60000"/>
                  </a:schemeClr>
                </a:solidFill>
                <a:latin typeface="+mn-lt"/>
                <a:ea typeface="+mn-ea"/>
              </a:rPr>
              <a:t>。 </a:t>
            </a:r>
            <a:endParaRPr lang="ru-RU" altLang="zh-CN" sz="2400" b="1" dirty="0">
              <a:solidFill>
                <a:schemeClr val="accent6">
                  <a:lumMod val="40000"/>
                  <a:lumOff val="60000"/>
                </a:schemeClr>
              </a:solidFill>
              <a:latin typeface="+mn-lt"/>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15" name="Заголовок 1"/>
          <p:cNvSpPr txBox="1">
            <a:spLocks/>
          </p:cNvSpPr>
          <p:nvPr/>
        </p:nvSpPr>
        <p:spPr>
          <a:xfrm>
            <a:off x="461963" y="123825"/>
            <a:ext cx="8220075" cy="709613"/>
          </a:xfrm>
          <a:prstGeom prst="rect">
            <a:avLst/>
          </a:prstGeom>
        </p:spPr>
        <p:txBody>
          <a:bodyPr>
            <a:normAutofit/>
          </a:bodyPr>
          <a:lstStyle/>
          <a:p>
            <a:pPr algn="ctr" fontAlgn="auto">
              <a:spcAft>
                <a:spcPts val="0"/>
              </a:spcAft>
              <a:defRPr/>
            </a:pPr>
            <a:r>
              <a:rPr lang="ru-RU" sz="2400" b="1" dirty="0">
                <a:solidFill>
                  <a:schemeClr val="bg1"/>
                </a:solidFill>
                <a:latin typeface="Segoe UI Light" pitchFamily="34" charset="0"/>
                <a:ea typeface="+mj-ea"/>
                <a:cs typeface="+mj-cs"/>
              </a:rPr>
              <a:t>ЦЕЛЬ СОЗДАНИЯ </a:t>
            </a:r>
            <a:r>
              <a:rPr lang="ru-RU" sz="2400" b="1" dirty="0" smtClean="0">
                <a:solidFill>
                  <a:schemeClr val="bg1"/>
                </a:solidFill>
                <a:latin typeface="Segoe UI Light" pitchFamily="34" charset="0"/>
                <a:ea typeface="+mj-ea"/>
                <a:cs typeface="+mj-cs"/>
              </a:rPr>
              <a:t>КРУ</a:t>
            </a:r>
            <a:r>
              <a:rPr lang="zh-CN" altLang="en-US" sz="2400" b="1" dirty="0" smtClean="0">
                <a:solidFill>
                  <a:schemeClr val="bg1"/>
                </a:solidFill>
                <a:latin typeface="Segoe UI Light" pitchFamily="34" charset="0"/>
                <a:ea typeface="+mj-ea"/>
                <a:cs typeface="+mj-cs"/>
              </a:rPr>
              <a:t> </a:t>
            </a:r>
            <a:r>
              <a:rPr lang="en-US" altLang="zh-CN" sz="2400" b="1" dirty="0" smtClean="0">
                <a:solidFill>
                  <a:schemeClr val="bg1"/>
                </a:solidFill>
                <a:latin typeface="Segoe UI Light" pitchFamily="34" charset="0"/>
                <a:ea typeface="+mj-ea"/>
                <a:cs typeface="+mj-cs"/>
              </a:rPr>
              <a:t>/</a:t>
            </a:r>
            <a:r>
              <a:rPr lang="zh-CN" altLang="en-US" sz="2400" b="1" dirty="0" smtClean="0">
                <a:solidFill>
                  <a:schemeClr val="bg1"/>
                </a:solidFill>
                <a:latin typeface="Segoe UI Light" pitchFamily="34" charset="0"/>
                <a:ea typeface="+mj-ea"/>
                <a:cs typeface="+mj-cs"/>
              </a:rPr>
              <a:t> </a:t>
            </a:r>
            <a:r>
              <a:rPr lang="zh-CN" altLang="ru-RU" sz="2400" b="1" dirty="0" smtClean="0">
                <a:solidFill>
                  <a:schemeClr val="accent6">
                    <a:lumMod val="60000"/>
                    <a:lumOff val="40000"/>
                  </a:schemeClr>
                </a:solidFill>
              </a:rPr>
              <a:t>中俄国际大学</a:t>
            </a:r>
            <a:r>
              <a:rPr lang="zh-CN" altLang="en-US" sz="2400" b="1" dirty="0" smtClean="0">
                <a:solidFill>
                  <a:schemeClr val="accent6">
                    <a:lumMod val="60000"/>
                    <a:lumOff val="40000"/>
                  </a:schemeClr>
                </a:solidFill>
              </a:rPr>
              <a:t>的</a:t>
            </a:r>
            <a:r>
              <a:rPr lang="zh-CN" altLang="en-US" sz="2400" b="1" dirty="0" smtClean="0">
                <a:solidFill>
                  <a:schemeClr val="accent6">
                    <a:lumMod val="60000"/>
                    <a:lumOff val="40000"/>
                  </a:schemeClr>
                </a:solidFill>
                <a:latin typeface="Segoe UI Light" pitchFamily="34" charset="0"/>
                <a:ea typeface="Segoe UI Symbol" pitchFamily="34" charset="0"/>
              </a:rPr>
              <a:t>目的</a:t>
            </a:r>
            <a:endParaRPr lang="ru-RU" sz="2400" b="1" dirty="0">
              <a:solidFill>
                <a:schemeClr val="bg1"/>
              </a:solidFill>
              <a:latin typeface="Segoe UI Light" pitchFamily="34" charset="0"/>
              <a:ea typeface="+mj-ea"/>
              <a:cs typeface="+mj-cs"/>
            </a:endParaRPr>
          </a:p>
        </p:txBody>
      </p:sp>
      <p:sp>
        <p:nvSpPr>
          <p:cNvPr id="9" name="Прямоугольник 8"/>
          <p:cNvSpPr/>
          <p:nvPr/>
        </p:nvSpPr>
        <p:spPr>
          <a:xfrm>
            <a:off x="250825" y="858838"/>
            <a:ext cx="8642350" cy="2062103"/>
          </a:xfrm>
          <a:prstGeom prst="rect">
            <a:avLst/>
          </a:prstGeom>
        </p:spPr>
        <p:txBody>
          <a:bodyPr>
            <a:spAutoFit/>
          </a:bodyPr>
          <a:lstStyle/>
          <a:p>
            <a:pPr marL="357188" indent="-357188">
              <a:buFont typeface="Wingdings" pitchFamily="2" charset="2"/>
              <a:buChar char="q"/>
            </a:pPr>
            <a:r>
              <a:rPr lang="ru-RU" altLang="zh-CN" sz="2000" b="1" dirty="0">
                <a:solidFill>
                  <a:schemeClr val="bg1"/>
                </a:solidFill>
                <a:latin typeface="Segoe UI Light"/>
              </a:rPr>
              <a:t>Подготовка двуязычных специалистов, обучающихся на совместных китайско-российских образовательных программах и востребованных для развития  Дальневосточного региона и провинции </a:t>
            </a:r>
            <a:r>
              <a:rPr lang="ru-RU" altLang="zh-CN" sz="2000" b="1" dirty="0" err="1" smtClean="0">
                <a:solidFill>
                  <a:schemeClr val="bg1"/>
                </a:solidFill>
                <a:latin typeface="Segoe UI Light"/>
              </a:rPr>
              <a:t>Хэйлунцзян</a:t>
            </a:r>
            <a:endParaRPr lang="en-US" altLang="zh-CN" sz="2000" b="1" dirty="0" smtClean="0">
              <a:solidFill>
                <a:schemeClr val="bg1"/>
              </a:solidFill>
              <a:latin typeface="Segoe UI Light"/>
            </a:endParaRPr>
          </a:p>
          <a:p>
            <a:pPr marL="357188" indent="-357188">
              <a:buFont typeface="Wingdings" pitchFamily="2" charset="2"/>
              <a:buChar char="q"/>
            </a:pPr>
            <a:endParaRPr lang="ru-RU" altLang="zh-CN" sz="2000" b="1" dirty="0">
              <a:solidFill>
                <a:schemeClr val="bg1"/>
              </a:solidFill>
              <a:latin typeface="Segoe UI Light"/>
            </a:endParaRPr>
          </a:p>
          <a:p>
            <a:pPr marL="357188" indent="-357188">
              <a:buFont typeface="Wingdings" pitchFamily="2" charset="2"/>
              <a:buChar char="q"/>
            </a:pPr>
            <a:r>
              <a:rPr lang="zh-CN" altLang="ru-RU" sz="2400" dirty="0" smtClean="0">
                <a:solidFill>
                  <a:schemeClr val="accent6">
                    <a:lumMod val="60000"/>
                    <a:lumOff val="40000"/>
                  </a:schemeClr>
                </a:solidFill>
              </a:rPr>
              <a:t>双</a:t>
            </a:r>
            <a:r>
              <a:rPr lang="zh-CN" altLang="ru-RU" sz="2400" dirty="0">
                <a:solidFill>
                  <a:schemeClr val="accent6">
                    <a:lumMod val="60000"/>
                    <a:lumOff val="40000"/>
                  </a:schemeClr>
                </a:solidFill>
              </a:rPr>
              <a:t>语专业学习接头的制备，中俄教育方案和抢手的远东地区和黑龙江省的发展</a:t>
            </a:r>
            <a:endParaRPr lang="ru-RU" altLang="zh-CN" sz="2400" dirty="0">
              <a:solidFill>
                <a:schemeClr val="accent6">
                  <a:lumMod val="60000"/>
                  <a:lumOff val="40000"/>
                </a:schemeClr>
              </a:solidFill>
            </a:endParaRPr>
          </a:p>
        </p:txBody>
      </p:sp>
      <p:pic>
        <p:nvPicPr>
          <p:cNvPr id="21508" name="Picture 2" descr="C:\Users\user\Desktop\2806_bolshoy_ussuryskuy_600.jpg"/>
          <p:cNvPicPr>
            <a:picLocks noChangeAspect="1" noChangeArrowheads="1"/>
          </p:cNvPicPr>
          <p:nvPr/>
        </p:nvPicPr>
        <p:blipFill>
          <a:blip r:embed="rId3" cstate="email"/>
          <a:srcRect/>
          <a:stretch>
            <a:fillRect/>
          </a:stretch>
        </p:blipFill>
        <p:spPr bwMode="auto">
          <a:xfrm>
            <a:off x="4859338" y="2716213"/>
            <a:ext cx="4105275" cy="228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15" name="Заголовок 1"/>
          <p:cNvSpPr txBox="1">
            <a:spLocks/>
          </p:cNvSpPr>
          <p:nvPr/>
        </p:nvSpPr>
        <p:spPr>
          <a:xfrm>
            <a:off x="323850" y="195263"/>
            <a:ext cx="8218488" cy="431800"/>
          </a:xfrm>
          <a:prstGeom prst="rect">
            <a:avLst/>
          </a:prstGeom>
        </p:spPr>
        <p:txBody>
          <a:bodyPr>
            <a:normAutofit lnSpcReduction="10000"/>
          </a:bodyPr>
          <a:lstStyle/>
          <a:p>
            <a:pPr algn="ctr" fontAlgn="auto">
              <a:spcAft>
                <a:spcPts val="0"/>
              </a:spcAft>
              <a:defRPr/>
            </a:pPr>
            <a:r>
              <a:rPr lang="ru-RU" sz="2000" b="1" dirty="0">
                <a:solidFill>
                  <a:schemeClr val="bg1"/>
                </a:solidFill>
                <a:latin typeface="Segoe UI Light" pitchFamily="34" charset="0"/>
                <a:ea typeface="+mn-ea"/>
              </a:rPr>
              <a:t>СТРУКТУРА СОЗДАНИЯ УНИВЕРСИТЕТА </a:t>
            </a:r>
            <a:r>
              <a:rPr lang="zh-CN" altLang="en-US" sz="2000" b="1" dirty="0" smtClean="0">
                <a:solidFill>
                  <a:schemeClr val="bg1"/>
                </a:solidFill>
                <a:latin typeface="Segoe UI Light" pitchFamily="34" charset="0"/>
                <a:ea typeface="+mn-ea"/>
              </a:rPr>
              <a:t> </a:t>
            </a:r>
            <a:r>
              <a:rPr lang="en-US" altLang="zh-CN" sz="2000" b="1" dirty="0" smtClean="0">
                <a:solidFill>
                  <a:schemeClr val="bg1"/>
                </a:solidFill>
                <a:latin typeface="Segoe UI Light" pitchFamily="34" charset="0"/>
                <a:ea typeface="+mn-ea"/>
              </a:rPr>
              <a:t>/</a:t>
            </a:r>
            <a:r>
              <a:rPr lang="zh-CN" altLang="en-US" sz="2000" b="1" dirty="0" smtClean="0">
                <a:solidFill>
                  <a:schemeClr val="bg1"/>
                </a:solidFill>
                <a:latin typeface="Segoe UI Light" pitchFamily="34" charset="0"/>
                <a:ea typeface="+mn-ea"/>
              </a:rPr>
              <a:t> </a:t>
            </a:r>
            <a:r>
              <a:rPr lang="zh-CN" altLang="en-US" sz="2400" b="1" dirty="0" smtClean="0">
                <a:solidFill>
                  <a:schemeClr val="accent6">
                    <a:lumMod val="60000"/>
                    <a:lumOff val="40000"/>
                  </a:schemeClr>
                </a:solidFill>
                <a:latin typeface="Segoe UI Light" pitchFamily="34" charset="0"/>
                <a:ea typeface="Segoe UI Symbol" pitchFamily="34" charset="0"/>
              </a:rPr>
              <a:t>结构大学</a:t>
            </a:r>
            <a:endParaRPr lang="ru-RU" sz="2400" b="1" dirty="0">
              <a:solidFill>
                <a:schemeClr val="bg1"/>
              </a:solidFill>
              <a:latin typeface="Segoe UI Light" pitchFamily="34" charset="0"/>
              <a:ea typeface="+mj-ea"/>
              <a:cs typeface="+mj-cs"/>
            </a:endParaRPr>
          </a:p>
        </p:txBody>
      </p:sp>
      <p:sp>
        <p:nvSpPr>
          <p:cNvPr id="22531" name="Содержимое 4"/>
          <p:cNvSpPr txBox="1">
            <a:spLocks/>
          </p:cNvSpPr>
          <p:nvPr/>
        </p:nvSpPr>
        <p:spPr bwMode="auto">
          <a:xfrm>
            <a:off x="457200" y="2209800"/>
            <a:ext cx="8229600" cy="3810000"/>
          </a:xfrm>
          <a:prstGeom prst="rect">
            <a:avLst/>
          </a:prstGeom>
          <a:noFill/>
          <a:ln w="9525">
            <a:noFill/>
            <a:miter lim="800000"/>
            <a:headEnd/>
            <a:tailEnd/>
          </a:ln>
        </p:spPr>
        <p:txBody>
          <a:bodyPr/>
          <a:lstStyle/>
          <a:p>
            <a:pPr marL="342900" indent="-342900">
              <a:spcBef>
                <a:spcPct val="20000"/>
              </a:spcBef>
              <a:buFont typeface="Arial" charset="0"/>
              <a:buNone/>
            </a:pPr>
            <a:endParaRPr lang="ru-RU" altLang="zh-CN" sz="3200">
              <a:latin typeface="Calibri" pitchFamily="34" charset="0"/>
            </a:endParaRPr>
          </a:p>
          <a:p>
            <a:pPr marL="342900" indent="-342900">
              <a:spcBef>
                <a:spcPct val="20000"/>
              </a:spcBef>
              <a:buFont typeface="Arial" charset="0"/>
              <a:buNone/>
            </a:pPr>
            <a:endParaRPr lang="ru-RU" altLang="zh-CN" sz="2400">
              <a:latin typeface="Calibri" pitchFamily="34" charset="0"/>
            </a:endParaRPr>
          </a:p>
          <a:p>
            <a:pPr marL="342900" indent="-342900">
              <a:spcBef>
                <a:spcPct val="20000"/>
              </a:spcBef>
              <a:buFont typeface="Arial" charset="0"/>
              <a:buNone/>
            </a:pPr>
            <a:endParaRPr lang="ru-RU" altLang="zh-CN" sz="2400">
              <a:latin typeface="Calibri" pitchFamily="34" charset="0"/>
            </a:endParaRPr>
          </a:p>
          <a:p>
            <a:pPr marL="342900" indent="-342900">
              <a:spcBef>
                <a:spcPct val="20000"/>
              </a:spcBef>
              <a:buFont typeface="Arial" charset="0"/>
              <a:buNone/>
            </a:pPr>
            <a:endParaRPr lang="ru-RU" altLang="zh-CN" sz="3200">
              <a:latin typeface="Calibri" pitchFamily="34" charset="0"/>
            </a:endParaRPr>
          </a:p>
          <a:p>
            <a:pPr marL="342900" indent="-342900">
              <a:spcBef>
                <a:spcPct val="20000"/>
              </a:spcBef>
              <a:buFont typeface="Arial" charset="0"/>
              <a:buChar char="•"/>
            </a:pPr>
            <a:endParaRPr lang="ru-RU" altLang="zh-CN" sz="3200">
              <a:latin typeface="Calibri" pitchFamily="34" charset="0"/>
            </a:endParaRPr>
          </a:p>
        </p:txBody>
      </p:sp>
      <p:sp>
        <p:nvSpPr>
          <p:cNvPr id="5" name="Подзаголовок 2"/>
          <p:cNvSpPr txBox="1">
            <a:spLocks/>
          </p:cNvSpPr>
          <p:nvPr/>
        </p:nvSpPr>
        <p:spPr>
          <a:xfrm>
            <a:off x="179388" y="3291557"/>
            <a:ext cx="8785225" cy="1368425"/>
          </a:xfrm>
          <a:prstGeom prst="rect">
            <a:avLst/>
          </a:prstGeom>
        </p:spPr>
        <p:txBody>
          <a:bodyPr/>
          <a:lstStyle/>
          <a:p>
            <a:pPr marL="269875" indent="-269875" fontAlgn="auto">
              <a:spcBef>
                <a:spcPct val="20000"/>
              </a:spcBef>
              <a:spcAft>
                <a:spcPts val="0"/>
              </a:spcAft>
              <a:buFont typeface="Wingdings" pitchFamily="2" charset="2"/>
              <a:buChar char="q"/>
              <a:defRPr/>
            </a:pPr>
            <a:r>
              <a:rPr lang="ru-RU" dirty="0">
                <a:solidFill>
                  <a:srgbClr val="FFC000"/>
                </a:solidFill>
                <a:latin typeface="+mj-lt"/>
                <a:ea typeface="+mn-ea"/>
                <a:cs typeface="Arial" pitchFamily="34" charset="0"/>
              </a:rPr>
              <a:t>АДМИНИСТРАЦИЯ ГОРОДА </a:t>
            </a:r>
            <a:r>
              <a:rPr lang="ru-RU" dirty="0" smtClean="0">
                <a:solidFill>
                  <a:srgbClr val="FFC000"/>
                </a:solidFill>
                <a:latin typeface="+mj-lt"/>
                <a:ea typeface="+mn-ea"/>
                <a:cs typeface="Arial" pitchFamily="34" charset="0"/>
              </a:rPr>
              <a:t>ФУЮАНЬ</a:t>
            </a:r>
            <a:r>
              <a:rPr lang="zh-CN" altLang="en-US" dirty="0" smtClean="0">
                <a:solidFill>
                  <a:srgbClr val="FFC000"/>
                </a:solidFill>
                <a:latin typeface="+mj-lt"/>
                <a:ea typeface="+mn-ea"/>
                <a:cs typeface="Arial" pitchFamily="34" charset="0"/>
              </a:rPr>
              <a:t> </a:t>
            </a:r>
            <a:r>
              <a:rPr lang="en-US" altLang="zh-CN" dirty="0" smtClean="0">
                <a:solidFill>
                  <a:srgbClr val="FFC000"/>
                </a:solidFill>
                <a:latin typeface="+mj-lt"/>
                <a:ea typeface="+mn-ea"/>
                <a:cs typeface="Arial" pitchFamily="34" charset="0"/>
              </a:rPr>
              <a:t>/</a:t>
            </a:r>
            <a:r>
              <a:rPr lang="zh-CN" altLang="en-US" dirty="0" smtClean="0">
                <a:solidFill>
                  <a:srgbClr val="FFC000"/>
                </a:solidFill>
                <a:latin typeface="+mj-lt"/>
                <a:ea typeface="+mn-ea"/>
                <a:cs typeface="Arial" pitchFamily="34" charset="0"/>
              </a:rPr>
              <a:t> </a:t>
            </a:r>
            <a:r>
              <a:rPr lang="zh-CN" altLang="en-US" sz="2000" b="1" dirty="0" smtClean="0">
                <a:solidFill>
                  <a:srgbClr val="FFC000"/>
                </a:solidFill>
                <a:cs typeface="Arial" pitchFamily="34" charset="0"/>
              </a:rPr>
              <a:t>行政城市抚远</a:t>
            </a:r>
            <a:endParaRPr lang="en-US" dirty="0">
              <a:solidFill>
                <a:srgbClr val="FFC000"/>
              </a:solidFill>
              <a:latin typeface="+mj-lt"/>
              <a:ea typeface="+mn-ea"/>
              <a:cs typeface="Arial" pitchFamily="34" charset="0"/>
            </a:endParaRPr>
          </a:p>
          <a:p>
            <a:pPr marL="269875" fontAlgn="auto">
              <a:spcBef>
                <a:spcPct val="20000"/>
              </a:spcBef>
              <a:spcAft>
                <a:spcPts val="0"/>
              </a:spcAft>
              <a:defRPr/>
            </a:pPr>
            <a:r>
              <a:rPr lang="ru-RU" dirty="0">
                <a:solidFill>
                  <a:schemeClr val="bg1"/>
                </a:solidFill>
                <a:latin typeface="+mj-lt"/>
                <a:ea typeface="+mn-ea"/>
                <a:cs typeface="Arial" pitchFamily="34" charset="0"/>
              </a:rPr>
              <a:t>Поддержка университета, согласование и оформление разрешительных документов</a:t>
            </a:r>
            <a:endParaRPr lang="en-US" dirty="0">
              <a:solidFill>
                <a:schemeClr val="bg1"/>
              </a:solidFill>
              <a:latin typeface="+mj-lt"/>
              <a:ea typeface="+mn-ea"/>
              <a:cs typeface="Arial" pitchFamily="34" charset="0"/>
            </a:endParaRPr>
          </a:p>
          <a:p>
            <a:pPr marL="269875" fontAlgn="auto">
              <a:spcBef>
                <a:spcPct val="20000"/>
              </a:spcBef>
              <a:spcAft>
                <a:spcPts val="0"/>
              </a:spcAft>
              <a:defRPr/>
            </a:pPr>
            <a:r>
              <a:rPr lang="zh-CN" altLang="en-US" sz="2000" dirty="0" smtClean="0">
                <a:solidFill>
                  <a:schemeClr val="accent6">
                    <a:lumMod val="60000"/>
                    <a:lumOff val="40000"/>
                  </a:schemeClr>
                </a:solidFill>
                <a:latin typeface="+mj-lt"/>
                <a:ea typeface="+mn-ea"/>
                <a:cs typeface="Arial" pitchFamily="34" charset="0"/>
              </a:rPr>
              <a:t>维</a:t>
            </a:r>
            <a:r>
              <a:rPr lang="zh-CN" altLang="en-US" sz="2000" dirty="0">
                <a:solidFill>
                  <a:schemeClr val="accent6">
                    <a:lumMod val="60000"/>
                    <a:lumOff val="40000"/>
                  </a:schemeClr>
                </a:solidFill>
                <a:latin typeface="+mj-lt"/>
                <a:ea typeface="+mn-ea"/>
                <a:cs typeface="Arial" pitchFamily="34" charset="0"/>
              </a:rPr>
              <a:t>持大学政策，协调和办理许可证书</a:t>
            </a:r>
            <a:endParaRPr lang="ru-RU" sz="2000" dirty="0">
              <a:solidFill>
                <a:schemeClr val="accent6">
                  <a:lumMod val="60000"/>
                  <a:lumOff val="40000"/>
                </a:schemeClr>
              </a:solidFill>
              <a:latin typeface="+mj-lt"/>
              <a:ea typeface="+mn-ea"/>
              <a:cs typeface="Arial" pitchFamily="34" charset="0"/>
            </a:endParaRPr>
          </a:p>
        </p:txBody>
      </p:sp>
      <p:sp>
        <p:nvSpPr>
          <p:cNvPr id="12" name="Подзаголовок 2"/>
          <p:cNvSpPr txBox="1">
            <a:spLocks/>
          </p:cNvSpPr>
          <p:nvPr/>
        </p:nvSpPr>
        <p:spPr>
          <a:xfrm>
            <a:off x="179388" y="2157214"/>
            <a:ext cx="7705725" cy="990600"/>
          </a:xfrm>
          <a:prstGeom prst="rect">
            <a:avLst/>
          </a:prstGeom>
        </p:spPr>
        <p:txBody>
          <a:bodyPr/>
          <a:lstStyle/>
          <a:p>
            <a:pPr marL="269875" indent="-269875" fontAlgn="auto">
              <a:spcBef>
                <a:spcPct val="20000"/>
              </a:spcBef>
              <a:spcAft>
                <a:spcPts val="0"/>
              </a:spcAft>
              <a:buFont typeface="Wingdings" pitchFamily="2" charset="2"/>
              <a:buChar char="q"/>
              <a:defRPr/>
            </a:pPr>
            <a:r>
              <a:rPr lang="ru-RU" dirty="0">
                <a:solidFill>
                  <a:srgbClr val="FFC000"/>
                </a:solidFill>
                <a:latin typeface="+mj-lt"/>
                <a:ea typeface="+mn-ea"/>
                <a:cs typeface="Arial" pitchFamily="34" charset="0"/>
              </a:rPr>
              <a:t>МЕЖДУНАРОДНАЯ КОРПОРАЦИЯ «ЕВРАЗИЯ</a:t>
            </a:r>
            <a:r>
              <a:rPr lang="ru-RU" dirty="0" smtClean="0">
                <a:solidFill>
                  <a:srgbClr val="FFC000"/>
                </a:solidFill>
                <a:latin typeface="+mj-lt"/>
                <a:ea typeface="+mn-ea"/>
                <a:cs typeface="Arial" pitchFamily="34" charset="0"/>
              </a:rPr>
              <a:t>»</a:t>
            </a:r>
            <a:r>
              <a:rPr lang="zh-CN" altLang="en-US" dirty="0" smtClean="0">
                <a:solidFill>
                  <a:srgbClr val="FFC000"/>
                </a:solidFill>
                <a:latin typeface="+mj-lt"/>
                <a:ea typeface="+mn-ea"/>
                <a:cs typeface="Arial" pitchFamily="34" charset="0"/>
              </a:rPr>
              <a:t> </a:t>
            </a:r>
            <a:r>
              <a:rPr lang="en-US" altLang="zh-CN" dirty="0" smtClean="0">
                <a:solidFill>
                  <a:srgbClr val="FFC000"/>
                </a:solidFill>
                <a:latin typeface="+mj-lt"/>
                <a:ea typeface="+mn-ea"/>
                <a:cs typeface="Arial" pitchFamily="34" charset="0"/>
              </a:rPr>
              <a:t>/</a:t>
            </a:r>
            <a:r>
              <a:rPr lang="zh-CN" altLang="en-US" dirty="0" smtClean="0">
                <a:solidFill>
                  <a:srgbClr val="FFC000"/>
                </a:solidFill>
                <a:latin typeface="+mj-lt"/>
                <a:ea typeface="+mn-ea"/>
                <a:cs typeface="Arial" pitchFamily="34" charset="0"/>
              </a:rPr>
              <a:t> </a:t>
            </a:r>
            <a:r>
              <a:rPr lang="zh-CN" altLang="en-US" sz="2000" b="1" dirty="0" smtClean="0">
                <a:solidFill>
                  <a:srgbClr val="FFC000"/>
                </a:solidFill>
                <a:latin typeface="+mj-ea"/>
                <a:cs typeface="Arial" pitchFamily="34" charset="0"/>
              </a:rPr>
              <a:t>国际公司“欧亚”</a:t>
            </a:r>
            <a:endParaRPr lang="ru-RU" sz="2000" b="1" dirty="0">
              <a:solidFill>
                <a:srgbClr val="FFC000"/>
              </a:solidFill>
              <a:latin typeface="+mj-lt"/>
              <a:ea typeface="+mn-ea"/>
              <a:cs typeface="Arial" pitchFamily="34" charset="0"/>
            </a:endParaRPr>
          </a:p>
          <a:p>
            <a:pPr marL="269875" indent="-4763" fontAlgn="auto">
              <a:spcBef>
                <a:spcPct val="20000"/>
              </a:spcBef>
              <a:spcAft>
                <a:spcPts val="0"/>
              </a:spcAft>
              <a:defRPr/>
            </a:pPr>
            <a:r>
              <a:rPr lang="ru-RU" dirty="0">
                <a:solidFill>
                  <a:schemeClr val="bg1"/>
                </a:solidFill>
                <a:latin typeface="+mj-lt"/>
                <a:ea typeface="+mn-ea"/>
              </a:rPr>
              <a:t>Привлечение средств и финансирование </a:t>
            </a:r>
            <a:r>
              <a:rPr lang="ru-RU" dirty="0" smtClean="0">
                <a:solidFill>
                  <a:schemeClr val="bg1"/>
                </a:solidFill>
                <a:latin typeface="+mj-lt"/>
                <a:ea typeface="+mn-ea"/>
              </a:rPr>
              <a:t>проекта</a:t>
            </a:r>
            <a:endParaRPr lang="en-US" dirty="0" smtClean="0">
              <a:solidFill>
                <a:schemeClr val="bg1"/>
              </a:solidFill>
              <a:latin typeface="+mj-lt"/>
              <a:ea typeface="+mn-ea"/>
            </a:endParaRPr>
          </a:p>
          <a:p>
            <a:pPr marL="269875" indent="-4763" fontAlgn="auto">
              <a:spcBef>
                <a:spcPct val="20000"/>
              </a:spcBef>
              <a:spcAft>
                <a:spcPts val="0"/>
              </a:spcAft>
              <a:defRPr/>
            </a:pPr>
            <a:r>
              <a:rPr lang="zh-CN" altLang="en-US" sz="2000" dirty="0" smtClean="0">
                <a:solidFill>
                  <a:schemeClr val="accent6">
                    <a:lumMod val="60000"/>
                    <a:lumOff val="40000"/>
                  </a:schemeClr>
                </a:solidFill>
                <a:latin typeface="+mj-lt"/>
                <a:ea typeface="+mn-ea"/>
              </a:rPr>
              <a:t>筹款和项目融资</a:t>
            </a:r>
            <a:endParaRPr lang="en-US" sz="2000" dirty="0" smtClean="0">
              <a:solidFill>
                <a:schemeClr val="accent6">
                  <a:lumMod val="60000"/>
                  <a:lumOff val="40000"/>
                </a:schemeClr>
              </a:solidFill>
              <a:latin typeface="+mj-lt"/>
              <a:ea typeface="+mn-ea"/>
            </a:endParaRPr>
          </a:p>
          <a:p>
            <a:pPr marL="269875" indent="-4763" fontAlgn="auto">
              <a:spcBef>
                <a:spcPct val="20000"/>
              </a:spcBef>
              <a:spcAft>
                <a:spcPts val="0"/>
              </a:spcAft>
              <a:defRPr/>
            </a:pPr>
            <a:endParaRPr lang="en-US" dirty="0" smtClean="0">
              <a:solidFill>
                <a:schemeClr val="bg1"/>
              </a:solidFill>
              <a:latin typeface="+mj-lt"/>
              <a:ea typeface="+mn-ea"/>
            </a:endParaRPr>
          </a:p>
          <a:p>
            <a:pPr marL="269875" indent="-4763" fontAlgn="auto">
              <a:spcBef>
                <a:spcPct val="20000"/>
              </a:spcBef>
              <a:spcAft>
                <a:spcPts val="0"/>
              </a:spcAft>
              <a:defRPr/>
            </a:pPr>
            <a:endParaRPr lang="ru-RU" dirty="0">
              <a:solidFill>
                <a:schemeClr val="bg1"/>
              </a:solidFill>
              <a:latin typeface="+mj-lt"/>
              <a:ea typeface="+mn-ea"/>
            </a:endParaRPr>
          </a:p>
          <a:p>
            <a:pPr fontAlgn="auto">
              <a:spcBef>
                <a:spcPct val="20000"/>
              </a:spcBef>
              <a:spcAft>
                <a:spcPts val="0"/>
              </a:spcAft>
              <a:defRPr/>
            </a:pPr>
            <a:r>
              <a:rPr lang="zh-CN" altLang="en-US" dirty="0" smtClean="0">
                <a:solidFill>
                  <a:schemeClr val="bg1"/>
                </a:solidFill>
                <a:latin typeface="+mj-lt"/>
                <a:ea typeface="+mn-ea"/>
                <a:cs typeface="Arial" pitchFamily="34" charset="0"/>
              </a:rPr>
              <a:t>     </a:t>
            </a:r>
            <a:endParaRPr lang="ru-RU" dirty="0">
              <a:solidFill>
                <a:schemeClr val="bg1"/>
              </a:solidFill>
              <a:latin typeface="+mj-lt"/>
              <a:ea typeface="+mn-ea"/>
              <a:cs typeface="Arial" pitchFamily="34" charset="0"/>
            </a:endParaRPr>
          </a:p>
          <a:p>
            <a:pPr fontAlgn="auto">
              <a:spcBef>
                <a:spcPct val="20000"/>
              </a:spcBef>
              <a:spcAft>
                <a:spcPts val="0"/>
              </a:spcAft>
              <a:buFont typeface="Arial" pitchFamily="34" charset="0"/>
              <a:buNone/>
              <a:defRPr/>
            </a:pPr>
            <a:endParaRPr lang="ru-RU" dirty="0">
              <a:solidFill>
                <a:schemeClr val="bg1"/>
              </a:solidFill>
              <a:latin typeface="+mj-lt"/>
              <a:ea typeface="+mn-ea"/>
              <a:cs typeface="Arial" pitchFamily="34" charset="0"/>
            </a:endParaRPr>
          </a:p>
          <a:p>
            <a:pPr fontAlgn="auto">
              <a:spcBef>
                <a:spcPct val="20000"/>
              </a:spcBef>
              <a:spcAft>
                <a:spcPts val="0"/>
              </a:spcAft>
              <a:buFont typeface="Arial" pitchFamily="34" charset="0"/>
              <a:buNone/>
              <a:defRPr/>
            </a:pPr>
            <a:endParaRPr lang="ru-RU" dirty="0">
              <a:solidFill>
                <a:schemeClr val="bg1"/>
              </a:solidFill>
              <a:latin typeface="+mj-lt"/>
              <a:ea typeface="+mn-ea"/>
              <a:cs typeface="Arial" pitchFamily="34" charset="0"/>
            </a:endParaRPr>
          </a:p>
        </p:txBody>
      </p:sp>
      <p:sp>
        <p:nvSpPr>
          <p:cNvPr id="13" name="Подзаголовок 2"/>
          <p:cNvSpPr txBox="1">
            <a:spLocks/>
          </p:cNvSpPr>
          <p:nvPr/>
        </p:nvSpPr>
        <p:spPr>
          <a:xfrm>
            <a:off x="179388" y="771525"/>
            <a:ext cx="8785225" cy="2133600"/>
          </a:xfrm>
          <a:prstGeom prst="rect">
            <a:avLst/>
          </a:prstGeom>
        </p:spPr>
        <p:txBody>
          <a:bodyPr/>
          <a:lstStyle/>
          <a:p>
            <a:pPr marL="269875" indent="-269875" fontAlgn="auto">
              <a:spcBef>
                <a:spcPct val="20000"/>
              </a:spcBef>
              <a:spcAft>
                <a:spcPts val="0"/>
              </a:spcAft>
              <a:buFont typeface="Wingdings" pitchFamily="2" charset="2"/>
              <a:buChar char="q"/>
              <a:defRPr/>
            </a:pPr>
            <a:r>
              <a:rPr lang="ru-RU" dirty="0">
                <a:solidFill>
                  <a:srgbClr val="FFC000"/>
                </a:solidFill>
                <a:latin typeface="+mj-lt"/>
                <a:ea typeface="+mn-ea"/>
                <a:cs typeface="Arial" pitchFamily="34" charset="0"/>
              </a:rPr>
              <a:t>ФЕДЕРАЛЬНОЕ АГЕНТСТВО ЖЕЛЕЗНОДОРОЖНОГО </a:t>
            </a:r>
            <a:r>
              <a:rPr lang="ru-RU" dirty="0" smtClean="0">
                <a:solidFill>
                  <a:srgbClr val="FFC000"/>
                </a:solidFill>
                <a:latin typeface="+mj-lt"/>
                <a:ea typeface="+mn-ea"/>
                <a:cs typeface="Arial" pitchFamily="34" charset="0"/>
              </a:rPr>
              <a:t>ТРАНСПОРТА</a:t>
            </a:r>
            <a:r>
              <a:rPr lang="zh-CN" altLang="en-US" dirty="0" smtClean="0">
                <a:solidFill>
                  <a:srgbClr val="FFC000"/>
                </a:solidFill>
                <a:latin typeface="+mj-lt"/>
                <a:ea typeface="+mn-ea"/>
                <a:cs typeface="Arial" pitchFamily="34" charset="0"/>
              </a:rPr>
              <a:t> </a:t>
            </a:r>
            <a:r>
              <a:rPr lang="en-US" altLang="zh-CN" dirty="0" smtClean="0">
                <a:solidFill>
                  <a:srgbClr val="FFC000"/>
                </a:solidFill>
                <a:latin typeface="+mj-lt"/>
                <a:ea typeface="+mn-ea"/>
                <a:cs typeface="Arial" pitchFamily="34" charset="0"/>
              </a:rPr>
              <a:t>/</a:t>
            </a:r>
            <a:endParaRPr lang="en-US" dirty="0">
              <a:solidFill>
                <a:srgbClr val="FFC000"/>
              </a:solidFill>
              <a:latin typeface="+mj-lt"/>
              <a:ea typeface="+mn-ea"/>
              <a:cs typeface="Arial" pitchFamily="34" charset="0"/>
            </a:endParaRPr>
          </a:p>
          <a:p>
            <a:pPr marL="265113" fontAlgn="auto">
              <a:spcBef>
                <a:spcPct val="20000"/>
              </a:spcBef>
              <a:spcAft>
                <a:spcPts val="0"/>
              </a:spcAft>
              <a:defRPr/>
            </a:pPr>
            <a:r>
              <a:rPr lang="zh-CN" altLang="en-US" sz="2000" b="1" dirty="0" smtClean="0">
                <a:solidFill>
                  <a:srgbClr val="FFC000"/>
                </a:solidFill>
                <a:latin typeface="+mj-ea"/>
                <a:cs typeface="Arial" pitchFamily="34" charset="0"/>
              </a:rPr>
              <a:t>俄罗斯联邦铁路交通办事处</a:t>
            </a:r>
            <a:endParaRPr lang="en-US" sz="2000" b="1" dirty="0" smtClean="0">
              <a:solidFill>
                <a:srgbClr val="FFC000"/>
              </a:solidFill>
              <a:latin typeface="+mj-lt"/>
              <a:ea typeface="+mn-ea"/>
              <a:cs typeface="Arial" pitchFamily="34" charset="0"/>
            </a:endParaRPr>
          </a:p>
          <a:p>
            <a:pPr marL="265113" fontAlgn="auto">
              <a:spcBef>
                <a:spcPct val="20000"/>
              </a:spcBef>
              <a:spcAft>
                <a:spcPts val="0"/>
              </a:spcAft>
              <a:defRPr/>
            </a:pPr>
            <a:r>
              <a:rPr lang="ru-RU" dirty="0" smtClean="0">
                <a:solidFill>
                  <a:schemeClr val="bg1"/>
                </a:solidFill>
                <a:latin typeface="+mj-lt"/>
                <a:ea typeface="+mn-ea"/>
                <a:cs typeface="Arial" pitchFamily="34" charset="0"/>
              </a:rPr>
              <a:t>Поддержка </a:t>
            </a:r>
            <a:r>
              <a:rPr lang="ru-RU" dirty="0">
                <a:solidFill>
                  <a:schemeClr val="bg1"/>
                </a:solidFill>
                <a:latin typeface="+mj-lt"/>
                <a:ea typeface="+mn-ea"/>
                <a:cs typeface="Arial" pitchFamily="34" charset="0"/>
              </a:rPr>
              <a:t>в рамках межгосударственного </a:t>
            </a:r>
            <a:r>
              <a:rPr lang="ru-RU" dirty="0" smtClean="0">
                <a:solidFill>
                  <a:schemeClr val="bg1"/>
                </a:solidFill>
                <a:latin typeface="+mj-lt"/>
                <a:ea typeface="+mn-ea"/>
                <a:cs typeface="Arial" pitchFamily="34" charset="0"/>
              </a:rPr>
              <a:t>сотрудничества</a:t>
            </a:r>
            <a:endParaRPr lang="en-US" dirty="0" smtClean="0">
              <a:solidFill>
                <a:schemeClr val="bg1"/>
              </a:solidFill>
              <a:latin typeface="+mj-lt"/>
              <a:ea typeface="+mn-ea"/>
              <a:cs typeface="Arial" pitchFamily="34" charset="0"/>
            </a:endParaRPr>
          </a:p>
          <a:p>
            <a:pPr marL="265113" fontAlgn="auto">
              <a:spcBef>
                <a:spcPct val="20000"/>
              </a:spcBef>
              <a:spcAft>
                <a:spcPts val="0"/>
              </a:spcAft>
              <a:defRPr/>
            </a:pPr>
            <a:r>
              <a:rPr lang="zh-CN" altLang="en-US" sz="2000" dirty="0" smtClean="0">
                <a:solidFill>
                  <a:schemeClr val="accent6">
                    <a:lumMod val="60000"/>
                    <a:lumOff val="40000"/>
                  </a:schemeClr>
                </a:solidFill>
                <a:latin typeface="+mj-lt"/>
                <a:ea typeface="+mn-ea"/>
                <a:cs typeface="Arial" pitchFamily="34" charset="0"/>
              </a:rPr>
              <a:t>国际合作的框架内支持</a:t>
            </a:r>
            <a:endParaRPr lang="ru-RU" sz="2000" dirty="0">
              <a:solidFill>
                <a:schemeClr val="accent6">
                  <a:lumMod val="60000"/>
                  <a:lumOff val="40000"/>
                </a:schemeClr>
              </a:solidFill>
              <a:latin typeface="+mj-lt"/>
              <a:ea typeface="+mn-ea"/>
              <a:cs typeface="Arial" pitchFamily="34" charset="0"/>
            </a:endParaRPr>
          </a:p>
          <a:p>
            <a:pPr marL="265113" fontAlgn="auto">
              <a:spcBef>
                <a:spcPct val="20000"/>
              </a:spcBef>
              <a:spcAft>
                <a:spcPts val="0"/>
              </a:spcAft>
              <a:defRPr/>
            </a:pPr>
            <a:endParaRPr lang="en-US" sz="2000" b="1" i="1" dirty="0" smtClean="0">
              <a:solidFill>
                <a:schemeClr val="accent6">
                  <a:lumMod val="60000"/>
                  <a:lumOff val="40000"/>
                </a:schemeClr>
              </a:solidFill>
              <a:latin typeface="Segoe UI Light" pitchFamily="34" charset="0"/>
              <a:ea typeface="Segoe UI Symbol" pitchFamily="34" charset="0"/>
            </a:endParaRPr>
          </a:p>
          <a:p>
            <a:pPr marL="265113" fontAlgn="auto">
              <a:spcBef>
                <a:spcPct val="20000"/>
              </a:spcBef>
              <a:spcAft>
                <a:spcPts val="0"/>
              </a:spcAft>
              <a:defRPr/>
            </a:pPr>
            <a:endParaRPr lang="ru-RU" dirty="0">
              <a:solidFill>
                <a:schemeClr val="bg1"/>
              </a:solidFill>
              <a:latin typeface="+mj-lt"/>
              <a:ea typeface="+mn-ea"/>
              <a:cs typeface="Arial" pitchFamily="34" charset="0"/>
            </a:endParaRPr>
          </a:p>
          <a:p>
            <a:pPr marL="265113" fontAlgn="auto">
              <a:spcBef>
                <a:spcPct val="20000"/>
              </a:spcBef>
              <a:spcAft>
                <a:spcPts val="0"/>
              </a:spcAft>
              <a:defRPr/>
            </a:pPr>
            <a:endParaRPr lang="ru-RU" dirty="0">
              <a:solidFill>
                <a:schemeClr val="bg1"/>
              </a:solidFill>
              <a:latin typeface="+mj-lt"/>
              <a:ea typeface="+mn-ea"/>
              <a:cs typeface="Arial" pitchFamily="34" charset="0"/>
            </a:endParaRPr>
          </a:p>
          <a:p>
            <a:pPr fontAlgn="auto">
              <a:spcBef>
                <a:spcPct val="20000"/>
              </a:spcBef>
              <a:spcAft>
                <a:spcPts val="0"/>
              </a:spcAft>
              <a:defRPr/>
            </a:pPr>
            <a:endParaRPr lang="ru-RU" dirty="0">
              <a:solidFill>
                <a:schemeClr val="bg1"/>
              </a:solidFill>
              <a:latin typeface="+mj-lt"/>
              <a:ea typeface="+mn-ea"/>
              <a:cs typeface="Arial" pitchFamily="34" charset="0"/>
            </a:endParaRPr>
          </a:p>
          <a:p>
            <a:pPr fontAlgn="auto">
              <a:spcBef>
                <a:spcPct val="20000"/>
              </a:spcBef>
              <a:spcAft>
                <a:spcPts val="0"/>
              </a:spcAft>
              <a:buFont typeface="Arial" pitchFamily="34" charset="0"/>
              <a:buNone/>
              <a:defRPr/>
            </a:pPr>
            <a:endParaRPr lang="ru-RU" dirty="0">
              <a:solidFill>
                <a:schemeClr val="bg1"/>
              </a:solidFill>
              <a:latin typeface="+mj-lt"/>
              <a:ea typeface="+mn-ea"/>
              <a:cs typeface="Arial" pitchFamily="34" charset="0"/>
            </a:endParaRPr>
          </a:p>
          <a:p>
            <a:pPr fontAlgn="auto">
              <a:spcBef>
                <a:spcPct val="20000"/>
              </a:spcBef>
              <a:spcAft>
                <a:spcPts val="0"/>
              </a:spcAft>
              <a:buFont typeface="Arial" pitchFamily="34" charset="0"/>
              <a:buNone/>
              <a:defRPr/>
            </a:pPr>
            <a:endParaRPr lang="en-US" dirty="0">
              <a:solidFill>
                <a:schemeClr val="bg1"/>
              </a:solidFill>
              <a:latin typeface="+mj-lt"/>
              <a:ea typeface="+mn-ea"/>
              <a:cs typeface="Arial" pitchFamily="34" charset="0"/>
            </a:endParaRPr>
          </a:p>
          <a:p>
            <a:pPr fontAlgn="auto">
              <a:spcBef>
                <a:spcPct val="20000"/>
              </a:spcBef>
              <a:spcAft>
                <a:spcPts val="0"/>
              </a:spcAft>
              <a:buFont typeface="Arial" pitchFamily="34" charset="0"/>
              <a:buNone/>
              <a:defRPr/>
            </a:pPr>
            <a:endParaRPr lang="ru-RU" dirty="0">
              <a:solidFill>
                <a:schemeClr val="bg1"/>
              </a:solidFill>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1403350" y="1649413"/>
            <a:ext cx="4321175" cy="1138237"/>
          </a:xfrm>
          <a:prstGeom prst="rect">
            <a:avLst/>
          </a:prstGeom>
          <a:noFill/>
        </p:spPr>
        <p:txBody>
          <a:bodyPr>
            <a:spAutoFit/>
          </a:bodyPr>
          <a:lstStyle/>
          <a:p>
            <a:pPr algn="ctr" fontAlgn="auto">
              <a:spcBef>
                <a:spcPts val="0"/>
              </a:spcBef>
              <a:spcAft>
                <a:spcPts val="0"/>
              </a:spcAft>
              <a:defRPr/>
            </a:pPr>
            <a:r>
              <a:rPr lang="ru-RU" sz="2000" b="1" dirty="0">
                <a:solidFill>
                  <a:schemeClr val="bg1"/>
                </a:solidFill>
                <a:latin typeface="+mj-lt"/>
                <a:ea typeface="+mn-ea"/>
                <a:cs typeface="Arial" pitchFamily="34" charset="0"/>
              </a:rPr>
              <a:t>Дальневосточный государственный университет путей сообщения</a:t>
            </a:r>
            <a:endParaRPr lang="en-US" sz="2000" b="1" dirty="0">
              <a:solidFill>
                <a:schemeClr val="bg1"/>
              </a:solidFill>
              <a:latin typeface="+mj-lt"/>
              <a:ea typeface="+mn-ea"/>
              <a:cs typeface="Arial" pitchFamily="34" charset="0"/>
            </a:endParaRPr>
          </a:p>
          <a:p>
            <a:pPr algn="ctr" fontAlgn="auto">
              <a:spcBef>
                <a:spcPts val="0"/>
              </a:spcBef>
              <a:spcAft>
                <a:spcPts val="0"/>
              </a:spcAft>
              <a:defRPr/>
            </a:pPr>
            <a:r>
              <a:rPr lang="zh-CN" altLang="en-US" sz="2800" b="1" dirty="0">
                <a:solidFill>
                  <a:schemeClr val="accent6">
                    <a:lumMod val="60000"/>
                    <a:lumOff val="40000"/>
                  </a:schemeClr>
                </a:solidFill>
                <a:latin typeface="Arial" pitchFamily="34" charset="0"/>
                <a:ea typeface="+mn-ea"/>
                <a:cs typeface="Arial" pitchFamily="34" charset="0"/>
              </a:rPr>
              <a:t>远东国立交通大学</a:t>
            </a:r>
            <a:endParaRPr lang="ru-RU" sz="2800" b="1" dirty="0">
              <a:solidFill>
                <a:schemeClr val="accent6">
                  <a:lumMod val="60000"/>
                  <a:lumOff val="40000"/>
                </a:schemeClr>
              </a:solidFill>
              <a:latin typeface="Arial" pitchFamily="34" charset="0"/>
              <a:ea typeface="+mn-ea"/>
              <a:cs typeface="Arial" pitchFamily="34" charset="0"/>
            </a:endParaRPr>
          </a:p>
        </p:txBody>
      </p:sp>
      <p:sp>
        <p:nvSpPr>
          <p:cNvPr id="5" name="TextBox 4"/>
          <p:cNvSpPr txBox="1"/>
          <p:nvPr/>
        </p:nvSpPr>
        <p:spPr>
          <a:xfrm>
            <a:off x="6659563" y="1649413"/>
            <a:ext cx="2336800" cy="1138237"/>
          </a:xfrm>
          <a:prstGeom prst="rect">
            <a:avLst/>
          </a:prstGeom>
          <a:noFill/>
        </p:spPr>
        <p:txBody>
          <a:bodyPr>
            <a:spAutoFit/>
          </a:bodyPr>
          <a:lstStyle/>
          <a:p>
            <a:pPr algn="ctr" fontAlgn="auto">
              <a:spcBef>
                <a:spcPts val="0"/>
              </a:spcBef>
              <a:spcAft>
                <a:spcPts val="0"/>
              </a:spcAft>
              <a:defRPr/>
            </a:pPr>
            <a:r>
              <a:rPr lang="ru-RU" sz="2000" b="1" dirty="0" err="1">
                <a:solidFill>
                  <a:schemeClr val="bg1"/>
                </a:solidFill>
                <a:latin typeface="+mj-lt"/>
                <a:ea typeface="+mn-ea"/>
                <a:cs typeface="Arial" pitchFamily="34" charset="0"/>
              </a:rPr>
              <a:t>Хэйлунцзянский</a:t>
            </a:r>
            <a:r>
              <a:rPr lang="ru-RU" sz="2000" b="1" dirty="0">
                <a:solidFill>
                  <a:schemeClr val="bg1"/>
                </a:solidFill>
                <a:latin typeface="+mj-lt"/>
                <a:ea typeface="+mn-ea"/>
                <a:cs typeface="Arial" pitchFamily="34" charset="0"/>
              </a:rPr>
              <a:t> университет</a:t>
            </a:r>
            <a:endParaRPr lang="en-US" sz="2000" b="1" dirty="0">
              <a:solidFill>
                <a:schemeClr val="bg1"/>
              </a:solidFill>
              <a:latin typeface="+mj-lt"/>
              <a:ea typeface="+mn-ea"/>
              <a:cs typeface="Arial" pitchFamily="34" charset="0"/>
            </a:endParaRPr>
          </a:p>
          <a:p>
            <a:pPr algn="ctr" fontAlgn="auto">
              <a:spcBef>
                <a:spcPts val="0"/>
              </a:spcBef>
              <a:spcAft>
                <a:spcPts val="0"/>
              </a:spcAft>
              <a:defRPr/>
            </a:pPr>
            <a:r>
              <a:rPr lang="zh-CN" altLang="en-US" sz="2800" b="1" dirty="0">
                <a:solidFill>
                  <a:schemeClr val="accent6">
                    <a:lumMod val="60000"/>
                    <a:lumOff val="40000"/>
                  </a:schemeClr>
                </a:solidFill>
                <a:latin typeface="Arial" pitchFamily="34" charset="0"/>
                <a:ea typeface="+mn-ea"/>
                <a:cs typeface="Arial" pitchFamily="34" charset="0"/>
              </a:rPr>
              <a:t>黑龙江大学</a:t>
            </a:r>
            <a:endParaRPr lang="ru-RU" sz="2800" b="1" dirty="0">
              <a:solidFill>
                <a:schemeClr val="accent6">
                  <a:lumMod val="60000"/>
                  <a:lumOff val="40000"/>
                </a:schemeClr>
              </a:solidFill>
              <a:latin typeface="Arial" pitchFamily="34" charset="0"/>
              <a:ea typeface="+mn-ea"/>
              <a:cs typeface="Arial" pitchFamily="34" charset="0"/>
            </a:endParaRPr>
          </a:p>
        </p:txBody>
      </p:sp>
      <p:sp>
        <p:nvSpPr>
          <p:cNvPr id="6" name="Правая фигурная скобка 5"/>
          <p:cNvSpPr/>
          <p:nvPr/>
        </p:nvSpPr>
        <p:spPr>
          <a:xfrm rot="5400000">
            <a:off x="4433888" y="-1035050"/>
            <a:ext cx="381000" cy="845820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b="1" dirty="0">
              <a:solidFill>
                <a:schemeClr val="bg1"/>
              </a:solidFill>
            </a:endParaRPr>
          </a:p>
        </p:txBody>
      </p:sp>
      <p:pic>
        <p:nvPicPr>
          <p:cNvPr id="23558" name="Рисунок 6" descr="flag_russia.png"/>
          <p:cNvPicPr>
            <a:picLocks noChangeAspect="1"/>
          </p:cNvPicPr>
          <p:nvPr/>
        </p:nvPicPr>
        <p:blipFill>
          <a:blip r:embed="rId3" cstate="email"/>
          <a:srcRect/>
          <a:stretch>
            <a:fillRect/>
          </a:stretch>
        </p:blipFill>
        <p:spPr bwMode="auto">
          <a:xfrm>
            <a:off x="2124075" y="882650"/>
            <a:ext cx="609600" cy="609600"/>
          </a:xfrm>
          <a:prstGeom prst="rect">
            <a:avLst/>
          </a:prstGeom>
          <a:noFill/>
          <a:ln w="9525">
            <a:noFill/>
            <a:miter lim="800000"/>
            <a:headEnd/>
            <a:tailEnd/>
          </a:ln>
        </p:spPr>
      </p:pic>
      <p:pic>
        <p:nvPicPr>
          <p:cNvPr id="23559" name="Рисунок 7" descr="flag_china.png"/>
          <p:cNvPicPr>
            <a:picLocks noChangeAspect="1"/>
          </p:cNvPicPr>
          <p:nvPr/>
        </p:nvPicPr>
        <p:blipFill>
          <a:blip r:embed="rId4" cstate="email"/>
          <a:srcRect/>
          <a:stretch>
            <a:fillRect/>
          </a:stretch>
        </p:blipFill>
        <p:spPr bwMode="auto">
          <a:xfrm>
            <a:off x="7164388" y="915988"/>
            <a:ext cx="609600" cy="609600"/>
          </a:xfrm>
          <a:prstGeom prst="rect">
            <a:avLst/>
          </a:prstGeom>
          <a:noFill/>
          <a:ln w="9525">
            <a:noFill/>
            <a:miter lim="800000"/>
            <a:headEnd/>
            <a:tailEnd/>
          </a:ln>
        </p:spPr>
      </p:pic>
      <p:sp>
        <p:nvSpPr>
          <p:cNvPr id="9" name="TextBox 8"/>
          <p:cNvSpPr txBox="1"/>
          <p:nvPr/>
        </p:nvSpPr>
        <p:spPr>
          <a:xfrm>
            <a:off x="179388" y="3849688"/>
            <a:ext cx="8785225" cy="1169551"/>
          </a:xfrm>
          <a:prstGeom prst="rect">
            <a:avLst/>
          </a:prstGeom>
          <a:noFill/>
        </p:spPr>
        <p:txBody>
          <a:bodyPr>
            <a:spAutoFit/>
          </a:bodyPr>
          <a:lstStyle/>
          <a:p>
            <a:pPr algn="ctr"/>
            <a:r>
              <a:rPr lang="ru-RU" altLang="zh-CN" sz="2200" b="1" dirty="0">
                <a:solidFill>
                  <a:schemeClr val="bg1"/>
                </a:solidFill>
                <a:latin typeface="Calibri" pitchFamily="34" charset="0"/>
                <a:cs typeface="Arial" charset="0"/>
              </a:rPr>
              <a:t>Привлечение вузов для реализации образовательных программ</a:t>
            </a:r>
          </a:p>
          <a:p>
            <a:pPr algn="ctr"/>
            <a:r>
              <a:rPr lang="zh-CN" altLang="ru-RU" sz="2400" b="1" dirty="0" smtClean="0">
                <a:solidFill>
                  <a:schemeClr val="accent6">
                    <a:lumMod val="60000"/>
                    <a:lumOff val="40000"/>
                  </a:schemeClr>
                </a:solidFill>
              </a:rPr>
              <a:t>为</a:t>
            </a:r>
            <a:r>
              <a:rPr lang="zh-CN" altLang="ru-RU" sz="2400" b="1" dirty="0">
                <a:solidFill>
                  <a:schemeClr val="accent6">
                    <a:lumMod val="60000"/>
                    <a:lumOff val="40000"/>
                  </a:schemeClr>
                </a:solidFill>
              </a:rPr>
              <a:t>吸引高校实现教育方案</a:t>
            </a:r>
            <a:endParaRPr lang="ru-RU" altLang="zh-CN" sz="2400" b="1" dirty="0">
              <a:solidFill>
                <a:schemeClr val="accent6">
                  <a:lumMod val="60000"/>
                  <a:lumOff val="40000"/>
                </a:schemeClr>
              </a:solidFill>
              <a:latin typeface="Segoe UI Light"/>
            </a:endParaRPr>
          </a:p>
          <a:p>
            <a:pPr algn="ctr"/>
            <a:endParaRPr lang="en-US" altLang="zh-CN" sz="2400" b="1" dirty="0">
              <a:solidFill>
                <a:schemeClr val="bg1"/>
              </a:solidFill>
              <a:latin typeface="Calibri" pitchFamily="34" charset="0"/>
              <a:cs typeface="Arial" charset="0"/>
            </a:endParaRPr>
          </a:p>
        </p:txBody>
      </p:sp>
      <p:pic>
        <p:nvPicPr>
          <p:cNvPr id="23561" name="Picture 3" descr="C:\Users\user\Desktop\2016.09.11 - МЕЖД-НЫЙ КИТ-РОС УН-Т КАК ПРИМЕР\Картинки для презентации\ХУ.gif"/>
          <p:cNvPicPr>
            <a:picLocks noChangeAspect="1" noChangeArrowheads="1"/>
          </p:cNvPicPr>
          <p:nvPr/>
        </p:nvPicPr>
        <p:blipFill>
          <a:blip r:embed="rId5" cstate="email"/>
          <a:srcRect/>
          <a:stretch>
            <a:fillRect/>
          </a:stretch>
        </p:blipFill>
        <p:spPr bwMode="auto">
          <a:xfrm>
            <a:off x="5724525" y="1635125"/>
            <a:ext cx="1079500" cy="1081088"/>
          </a:xfrm>
          <a:prstGeom prst="rect">
            <a:avLst/>
          </a:prstGeom>
          <a:noFill/>
          <a:ln w="9525">
            <a:noFill/>
            <a:miter lim="800000"/>
            <a:headEnd/>
            <a:tailEnd/>
          </a:ln>
        </p:spPr>
      </p:pic>
      <p:pic>
        <p:nvPicPr>
          <p:cNvPr id="23562" name="Picture 5" descr="C:\Users\user\Desktop\Картинки\Логотипы ДВГУПС\Логотип белый.gif"/>
          <p:cNvPicPr>
            <a:picLocks noChangeAspect="1" noChangeArrowheads="1"/>
          </p:cNvPicPr>
          <p:nvPr/>
        </p:nvPicPr>
        <p:blipFill>
          <a:blip r:embed="rId6" cstate="email"/>
          <a:srcRect/>
          <a:stretch>
            <a:fillRect/>
          </a:stretch>
        </p:blipFill>
        <p:spPr bwMode="auto">
          <a:xfrm>
            <a:off x="179388" y="1852613"/>
            <a:ext cx="3887787" cy="790575"/>
          </a:xfrm>
          <a:prstGeom prst="rect">
            <a:avLst/>
          </a:prstGeom>
          <a:noFill/>
          <a:ln w="9525">
            <a:noFill/>
            <a:miter lim="800000"/>
            <a:headEnd/>
            <a:tailEnd/>
          </a:ln>
        </p:spPr>
      </p:pic>
      <p:sp>
        <p:nvSpPr>
          <p:cNvPr id="11" name="Заголовок 1"/>
          <p:cNvSpPr txBox="1">
            <a:spLocks/>
          </p:cNvSpPr>
          <p:nvPr/>
        </p:nvSpPr>
        <p:spPr>
          <a:xfrm>
            <a:off x="323850" y="195263"/>
            <a:ext cx="8218488" cy="431800"/>
          </a:xfrm>
          <a:prstGeom prst="rect">
            <a:avLst/>
          </a:prstGeom>
        </p:spPr>
        <p:txBody>
          <a:bodyPr>
            <a:normAutofit lnSpcReduction="10000"/>
          </a:bodyPr>
          <a:lstStyle/>
          <a:p>
            <a:pPr algn="ctr" fontAlgn="auto">
              <a:spcAft>
                <a:spcPts val="0"/>
              </a:spcAft>
              <a:defRPr/>
            </a:pPr>
            <a:r>
              <a:rPr lang="ru-RU" sz="2000" b="1" dirty="0">
                <a:solidFill>
                  <a:schemeClr val="bg1"/>
                </a:solidFill>
                <a:latin typeface="Segoe UI Light" pitchFamily="34" charset="0"/>
                <a:ea typeface="+mn-ea"/>
              </a:rPr>
              <a:t>СТРУКТУРА СОЗДАНИЯ УНИВЕРСИТЕТА </a:t>
            </a:r>
            <a:r>
              <a:rPr lang="zh-CN" altLang="en-US" sz="2000" b="1" dirty="0" smtClean="0">
                <a:solidFill>
                  <a:schemeClr val="bg1"/>
                </a:solidFill>
                <a:latin typeface="Segoe UI Light" pitchFamily="34" charset="0"/>
                <a:ea typeface="+mn-ea"/>
              </a:rPr>
              <a:t> </a:t>
            </a:r>
            <a:r>
              <a:rPr lang="en-US" altLang="zh-CN" sz="2000" b="1" dirty="0" smtClean="0">
                <a:solidFill>
                  <a:schemeClr val="bg1"/>
                </a:solidFill>
                <a:latin typeface="Segoe UI Light" pitchFamily="34" charset="0"/>
                <a:ea typeface="+mn-ea"/>
              </a:rPr>
              <a:t>/</a:t>
            </a:r>
            <a:r>
              <a:rPr lang="zh-CN" altLang="en-US" sz="2000" b="1" dirty="0" smtClean="0">
                <a:solidFill>
                  <a:schemeClr val="bg1"/>
                </a:solidFill>
                <a:latin typeface="Segoe UI Light" pitchFamily="34" charset="0"/>
                <a:ea typeface="+mn-ea"/>
              </a:rPr>
              <a:t> </a:t>
            </a:r>
            <a:r>
              <a:rPr lang="zh-CN" altLang="en-US" sz="2400" b="1" dirty="0" smtClean="0">
                <a:solidFill>
                  <a:schemeClr val="accent6">
                    <a:lumMod val="60000"/>
                    <a:lumOff val="40000"/>
                  </a:schemeClr>
                </a:solidFill>
                <a:latin typeface="Segoe UI Light" pitchFamily="34" charset="0"/>
                <a:ea typeface="Segoe UI Symbol" pitchFamily="34" charset="0"/>
              </a:rPr>
              <a:t>结构大学</a:t>
            </a:r>
            <a:endParaRPr lang="ru-RU" sz="2400" b="1" dirty="0">
              <a:solidFill>
                <a:schemeClr val="bg1"/>
              </a:solidFill>
              <a:latin typeface="Segoe UI Light"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15" name="Заголовок 1"/>
          <p:cNvSpPr txBox="1">
            <a:spLocks/>
          </p:cNvSpPr>
          <p:nvPr/>
        </p:nvSpPr>
        <p:spPr>
          <a:xfrm>
            <a:off x="461963" y="122709"/>
            <a:ext cx="8220075" cy="504825"/>
          </a:xfrm>
          <a:prstGeom prst="rect">
            <a:avLst/>
          </a:prstGeom>
        </p:spPr>
        <p:txBody>
          <a:bodyPr>
            <a:normAutofit/>
          </a:bodyPr>
          <a:lstStyle/>
          <a:p>
            <a:pPr algn="ctr" fontAlgn="auto">
              <a:spcAft>
                <a:spcPts val="0"/>
              </a:spcAft>
              <a:defRPr/>
            </a:pPr>
            <a:r>
              <a:rPr lang="ru-RU" sz="2000" b="1" dirty="0">
                <a:solidFill>
                  <a:schemeClr val="bg1"/>
                </a:solidFill>
                <a:latin typeface="Segoe UI Light" pitchFamily="34" charset="0"/>
                <a:ea typeface="+mj-ea"/>
                <a:cs typeface="+mj-cs"/>
              </a:rPr>
              <a:t>ОСОБЕННОСТИ </a:t>
            </a:r>
            <a:r>
              <a:rPr lang="ru-RU" sz="2000" b="1" dirty="0" smtClean="0">
                <a:solidFill>
                  <a:schemeClr val="bg1"/>
                </a:solidFill>
                <a:latin typeface="Segoe UI Light" pitchFamily="34" charset="0"/>
                <a:ea typeface="+mj-ea"/>
                <a:cs typeface="+mj-cs"/>
              </a:rPr>
              <a:t>КРУ</a:t>
            </a:r>
            <a:r>
              <a:rPr lang="zh-CN" altLang="en-US" sz="2000" b="1" dirty="0" smtClean="0">
                <a:solidFill>
                  <a:schemeClr val="bg1"/>
                </a:solidFill>
                <a:latin typeface="Segoe UI Light" pitchFamily="34" charset="0"/>
                <a:ea typeface="+mj-ea"/>
                <a:cs typeface="+mj-cs"/>
              </a:rPr>
              <a:t> </a:t>
            </a:r>
            <a:r>
              <a:rPr lang="en-US" altLang="zh-CN" sz="2000" b="1" dirty="0" smtClean="0">
                <a:solidFill>
                  <a:schemeClr val="bg1"/>
                </a:solidFill>
                <a:latin typeface="Segoe UI Light" pitchFamily="34" charset="0"/>
                <a:ea typeface="+mj-ea"/>
                <a:cs typeface="+mj-cs"/>
              </a:rPr>
              <a:t>/</a:t>
            </a:r>
            <a:r>
              <a:rPr lang="zh-CN" altLang="en-US" sz="2000" b="1" dirty="0" smtClean="0">
                <a:solidFill>
                  <a:schemeClr val="bg1"/>
                </a:solidFill>
                <a:latin typeface="Segoe UI Light" pitchFamily="34" charset="0"/>
                <a:ea typeface="+mj-ea"/>
                <a:cs typeface="+mj-cs"/>
              </a:rPr>
              <a:t> </a:t>
            </a:r>
            <a:r>
              <a:rPr lang="zh-CN" altLang="ru-RU" sz="2400" b="1" dirty="0" smtClean="0">
                <a:solidFill>
                  <a:schemeClr val="accent6">
                    <a:lumMod val="60000"/>
                    <a:lumOff val="40000"/>
                  </a:schemeClr>
                </a:solidFill>
              </a:rPr>
              <a:t>中俄国际大学</a:t>
            </a:r>
            <a:r>
              <a:rPr lang="zh-CN" altLang="en-US" sz="2400" b="1" dirty="0" smtClean="0">
                <a:solidFill>
                  <a:schemeClr val="accent6">
                    <a:lumMod val="60000"/>
                    <a:lumOff val="40000"/>
                  </a:schemeClr>
                </a:solidFill>
              </a:rPr>
              <a:t>的</a:t>
            </a:r>
            <a:r>
              <a:rPr lang="zh-CN" altLang="en-US" sz="2400" b="1" dirty="0" smtClean="0">
                <a:solidFill>
                  <a:schemeClr val="accent6">
                    <a:lumMod val="60000"/>
                    <a:lumOff val="40000"/>
                  </a:schemeClr>
                </a:solidFill>
                <a:latin typeface="Segoe UI Light" pitchFamily="34" charset="0"/>
                <a:ea typeface="Segoe UI Symbol" pitchFamily="34" charset="0"/>
              </a:rPr>
              <a:t>特点</a:t>
            </a:r>
            <a:endParaRPr lang="ru-RU" sz="2400" b="1" dirty="0">
              <a:solidFill>
                <a:schemeClr val="bg1"/>
              </a:solidFill>
              <a:latin typeface="Segoe UI Light" pitchFamily="34" charset="0"/>
              <a:ea typeface="+mn-ea"/>
            </a:endParaRPr>
          </a:p>
          <a:p>
            <a:pPr algn="ctr" fontAlgn="auto">
              <a:spcAft>
                <a:spcPts val="0"/>
              </a:spcAft>
              <a:defRPr/>
            </a:pPr>
            <a:endParaRPr lang="ru-RU" sz="2000" b="1" dirty="0">
              <a:solidFill>
                <a:schemeClr val="bg1"/>
              </a:solidFill>
              <a:latin typeface="Segoe UI Light" pitchFamily="34" charset="0"/>
              <a:ea typeface="+mj-ea"/>
              <a:cs typeface="+mj-cs"/>
            </a:endParaRPr>
          </a:p>
        </p:txBody>
      </p:sp>
      <p:sp>
        <p:nvSpPr>
          <p:cNvPr id="12289" name="Rectangle 1"/>
          <p:cNvSpPr>
            <a:spLocks noChangeArrowheads="1"/>
          </p:cNvSpPr>
          <p:nvPr/>
        </p:nvSpPr>
        <p:spPr bwMode="auto">
          <a:xfrm>
            <a:off x="251520" y="555526"/>
            <a:ext cx="8713788" cy="2616101"/>
          </a:xfrm>
          <a:prstGeom prst="rect">
            <a:avLst/>
          </a:prstGeom>
          <a:noFill/>
          <a:ln w="9525">
            <a:noFill/>
            <a:miter lim="800000"/>
            <a:headEnd/>
            <a:tailEnd/>
          </a:ln>
          <a:effectLst/>
        </p:spPr>
        <p:txBody>
          <a:bodyPr anchor="ctr">
            <a:spAutoFit/>
          </a:bodyPr>
          <a:lstStyle/>
          <a:p>
            <a:pPr marL="447675" indent="-447675"/>
            <a:r>
              <a:rPr lang="ru-RU" altLang="zh-CN" sz="3200" dirty="0">
                <a:solidFill>
                  <a:srgbClr val="FFC000"/>
                </a:solidFill>
                <a:latin typeface="Calibri" pitchFamily="34" charset="0"/>
                <a:ea typeface="Times New Roman" pitchFamily="18" charset="0"/>
                <a:cs typeface="Arial" charset="0"/>
              </a:rPr>
              <a:t>1.</a:t>
            </a:r>
            <a:r>
              <a:rPr lang="ru-RU" altLang="zh-CN" sz="3200" dirty="0">
                <a:solidFill>
                  <a:schemeClr val="bg1"/>
                </a:solidFill>
                <a:latin typeface="Calibri" pitchFamily="34" charset="0"/>
                <a:ea typeface="Times New Roman" pitchFamily="18" charset="0"/>
                <a:cs typeface="Arial" charset="0"/>
              </a:rPr>
              <a:t> </a:t>
            </a:r>
            <a:r>
              <a:rPr lang="ru-RU" altLang="zh-CN" dirty="0" smtClean="0">
                <a:solidFill>
                  <a:schemeClr val="bg1"/>
                </a:solidFill>
                <a:latin typeface="Calibri" pitchFamily="34" charset="0"/>
                <a:ea typeface="Times New Roman" pitchFamily="18" charset="0"/>
                <a:cs typeface="Arial" charset="0"/>
              </a:rPr>
              <a:t>Китайско-российский </a:t>
            </a:r>
            <a:r>
              <a:rPr lang="ru-RU" altLang="zh-CN" dirty="0">
                <a:solidFill>
                  <a:schemeClr val="bg1"/>
                </a:solidFill>
                <a:latin typeface="Calibri" pitchFamily="34" charset="0"/>
                <a:ea typeface="Times New Roman" pitchFamily="18" charset="0"/>
                <a:cs typeface="Arial" charset="0"/>
              </a:rPr>
              <a:t>университет будет иметь собственную материальную базу в виде полной вузовской инфраструктуры (кампусов, научных лабораторий, библиотек, учебных аудиторий, общежитий и т.д.), </a:t>
            </a:r>
            <a:r>
              <a:rPr lang="ru-RU" altLang="zh-CN" i="1" dirty="0">
                <a:solidFill>
                  <a:schemeClr val="bg1"/>
                </a:solidFill>
                <a:latin typeface="Calibri" pitchFamily="34" charset="0"/>
                <a:ea typeface="Times New Roman" pitchFamily="18" charset="0"/>
                <a:cs typeface="Arial" charset="0"/>
              </a:rPr>
              <a:t>но при этом не будет являться филиалом какого-то одного вуза</a:t>
            </a:r>
            <a:r>
              <a:rPr lang="ru-RU" altLang="zh-CN" dirty="0">
                <a:solidFill>
                  <a:schemeClr val="bg1"/>
                </a:solidFill>
                <a:latin typeface="Calibri" pitchFamily="34" charset="0"/>
                <a:ea typeface="Times New Roman" pitchFamily="18" charset="0"/>
                <a:cs typeface="Arial" charset="0"/>
              </a:rPr>
              <a:t> – поставщика образовательной программы.</a:t>
            </a:r>
          </a:p>
          <a:p>
            <a:pPr marL="447675" indent="-447675"/>
            <a:r>
              <a:rPr lang="zh-CN" altLang="en-US" b="1" i="1" dirty="0" smtClean="0">
                <a:cs typeface="Arial" charset="0"/>
              </a:rPr>
              <a:t>      </a:t>
            </a:r>
            <a:r>
              <a:rPr lang="zh-CN" altLang="ru-RU" sz="2000" b="1" dirty="0" smtClean="0">
                <a:solidFill>
                  <a:schemeClr val="accent6">
                    <a:lumMod val="60000"/>
                    <a:lumOff val="40000"/>
                  </a:schemeClr>
                </a:solidFill>
                <a:cs typeface="Arial" charset="0"/>
              </a:rPr>
              <a:t>中</a:t>
            </a:r>
            <a:r>
              <a:rPr lang="zh-CN" altLang="ru-RU" sz="2000" b="1" dirty="0">
                <a:solidFill>
                  <a:schemeClr val="accent6">
                    <a:lumMod val="60000"/>
                    <a:lumOff val="40000"/>
                  </a:schemeClr>
                </a:solidFill>
                <a:cs typeface="Arial" charset="0"/>
              </a:rPr>
              <a:t>俄大学将有自己的物质基</a:t>
            </a:r>
            <a:r>
              <a:rPr lang="zh-CN" altLang="ru-RU" sz="2000" b="1" dirty="0" smtClean="0">
                <a:solidFill>
                  <a:schemeClr val="accent6">
                    <a:lumMod val="60000"/>
                    <a:lumOff val="40000"/>
                  </a:schemeClr>
                </a:solidFill>
                <a:cs typeface="Arial" charset="0"/>
              </a:rPr>
              <a:t>础形</a:t>
            </a:r>
            <a:r>
              <a:rPr lang="zh-CN" altLang="ru-RU" sz="2000" b="1" dirty="0">
                <a:solidFill>
                  <a:schemeClr val="accent6">
                    <a:lumMod val="60000"/>
                    <a:lumOff val="40000"/>
                  </a:schemeClr>
                </a:solidFill>
                <a:cs typeface="Arial" charset="0"/>
              </a:rPr>
              <a:t>成完整的基础设施（的校园，科学实验室、图书馆、教学对象、宿舍等），但不会成为任何一个单一的黑的一个分支</a:t>
            </a:r>
            <a:r>
              <a:rPr lang="ru-RU" altLang="zh-CN" sz="2000" b="1" dirty="0">
                <a:solidFill>
                  <a:schemeClr val="accent6">
                    <a:lumMod val="60000"/>
                    <a:lumOff val="40000"/>
                  </a:schemeClr>
                </a:solidFill>
                <a:cs typeface="Arial" charset="0"/>
              </a:rPr>
              <a:t>——</a:t>
            </a:r>
            <a:r>
              <a:rPr lang="zh-CN" altLang="ru-RU" sz="2000" b="1" dirty="0">
                <a:solidFill>
                  <a:schemeClr val="accent6">
                    <a:lumMod val="60000"/>
                    <a:lumOff val="40000"/>
                  </a:schemeClr>
                </a:solidFill>
                <a:cs typeface="Arial" charset="0"/>
              </a:rPr>
              <a:t>供应商的教育计划。</a:t>
            </a:r>
            <a:endParaRPr lang="ru-RU" altLang="zh-CN" sz="2000" b="1" dirty="0">
              <a:solidFill>
                <a:schemeClr val="accent6">
                  <a:lumMod val="60000"/>
                  <a:lumOff val="40000"/>
                </a:schemeClr>
              </a:solidFill>
              <a:cs typeface="Arial" charset="0"/>
            </a:endParaRPr>
          </a:p>
        </p:txBody>
      </p:sp>
      <p:pic>
        <p:nvPicPr>
          <p:cNvPr id="24580" name="Picture 2"/>
          <p:cNvPicPr>
            <a:picLocks noChangeAspect="1" noChangeArrowheads="1"/>
          </p:cNvPicPr>
          <p:nvPr/>
        </p:nvPicPr>
        <p:blipFill>
          <a:blip r:embed="rId3" cstate="email"/>
          <a:srcRect/>
          <a:stretch>
            <a:fillRect/>
          </a:stretch>
        </p:blipFill>
        <p:spPr bwMode="auto">
          <a:xfrm>
            <a:off x="468313" y="3508375"/>
            <a:ext cx="2808287" cy="1400175"/>
          </a:xfrm>
          <a:prstGeom prst="rect">
            <a:avLst/>
          </a:prstGeom>
          <a:noFill/>
          <a:ln w="9525">
            <a:noFill/>
            <a:miter lim="800000"/>
            <a:headEnd/>
            <a:tailEnd/>
          </a:ln>
        </p:spPr>
      </p:pic>
      <p:pic>
        <p:nvPicPr>
          <p:cNvPr id="24581" name="Picture 4" descr="C:\Users\user\Desktop\Сканы\Фасад.jpg"/>
          <p:cNvPicPr>
            <a:picLocks noChangeAspect="1" noChangeArrowheads="1"/>
          </p:cNvPicPr>
          <p:nvPr/>
        </p:nvPicPr>
        <p:blipFill>
          <a:blip r:embed="rId4" cstate="email"/>
          <a:srcRect/>
          <a:stretch>
            <a:fillRect/>
          </a:stretch>
        </p:blipFill>
        <p:spPr bwMode="auto">
          <a:xfrm>
            <a:off x="6372225" y="3271838"/>
            <a:ext cx="2087563" cy="1693862"/>
          </a:xfrm>
          <a:prstGeom prst="rect">
            <a:avLst/>
          </a:prstGeom>
          <a:noFill/>
          <a:ln w="9525">
            <a:noFill/>
            <a:miter lim="800000"/>
            <a:headEnd/>
            <a:tailEnd/>
          </a:ln>
        </p:spPr>
      </p:pic>
      <p:pic>
        <p:nvPicPr>
          <p:cNvPr id="24582" name="Picture 2"/>
          <p:cNvPicPr>
            <a:picLocks noChangeAspect="1" noChangeArrowheads="1"/>
          </p:cNvPicPr>
          <p:nvPr/>
        </p:nvPicPr>
        <p:blipFill>
          <a:blip r:embed="rId5" cstate="email"/>
          <a:srcRect/>
          <a:stretch>
            <a:fillRect/>
          </a:stretch>
        </p:blipFill>
        <p:spPr bwMode="auto">
          <a:xfrm>
            <a:off x="3563938" y="3292475"/>
            <a:ext cx="2376487"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3505200" y="742950"/>
            <a:ext cx="5229225" cy="338554"/>
          </a:xfrm>
          <a:prstGeom prst="rect">
            <a:avLst/>
          </a:prstGeom>
          <a:noFill/>
        </p:spPr>
        <p:txBody>
          <a:bodyPr wrap="square" rtlCol="0">
            <a:spAutoFit/>
          </a:bodyPr>
          <a:lstStyle/>
          <a:p>
            <a:pPr>
              <a:buNone/>
            </a:pPr>
            <a:r>
              <a:rPr lang="en-US" altLang="zh-CN" sz="1600" dirty="0" smtClean="0">
                <a:latin typeface="仿宋" panose="02010609060101010101" pitchFamily="49" charset="-122"/>
                <a:ea typeface="仿宋" panose="02010609060101010101" pitchFamily="49" charset="-122"/>
              </a:rPr>
              <a:t>     </a:t>
            </a:r>
          </a:p>
        </p:txBody>
      </p:sp>
      <p:sp>
        <p:nvSpPr>
          <p:cNvPr id="91137" name="Rectangle 1"/>
          <p:cNvSpPr>
            <a:spLocks noChangeArrowheads="1"/>
          </p:cNvSpPr>
          <p:nvPr/>
        </p:nvSpPr>
        <p:spPr bwMode="auto">
          <a:xfrm>
            <a:off x="107504" y="715218"/>
            <a:ext cx="9036496" cy="2000548"/>
          </a:xfrm>
          <a:prstGeom prst="rect">
            <a:avLst/>
          </a:prstGeom>
          <a:noFill/>
          <a:ln w="9525">
            <a:noFill/>
            <a:miter lim="800000"/>
          </a:ln>
          <a:effectLst/>
        </p:spPr>
        <p:txBody>
          <a:bodyPr vert="horz" wrap="square" lIns="91440" tIns="45720" rIns="91440" bIns="45720" numCol="1" anchor="ctr" anchorCtr="0" compatLnSpc="1">
            <a:spAutoFit/>
          </a:bodyPr>
          <a:lstStyle/>
          <a:p>
            <a:r>
              <a:rPr lang="ru-RU" altLang="zh-CN" sz="1600" b="1" dirty="0" smtClean="0">
                <a:solidFill>
                  <a:schemeClr val="bg1"/>
                </a:solidFill>
                <a:ea typeface="+mj-ea"/>
                <a:sym typeface="+mn-ea"/>
              </a:rPr>
              <a:t>1</a:t>
            </a:r>
            <a:r>
              <a:rPr lang="en-US" altLang="zh-CN" sz="1600" b="1" dirty="0" smtClean="0">
                <a:solidFill>
                  <a:schemeClr val="bg1"/>
                </a:solidFill>
                <a:ea typeface="+mj-ea"/>
                <a:sym typeface="+mn-ea"/>
              </a:rPr>
              <a:t>)</a:t>
            </a:r>
            <a:r>
              <a:rPr lang="ru-RU" altLang="zh-CN" sz="1600" b="1" dirty="0" smtClean="0">
                <a:solidFill>
                  <a:schemeClr val="bg1"/>
                </a:solidFill>
                <a:ea typeface="+mj-ea"/>
                <a:sym typeface="+mn-ea"/>
              </a:rPr>
              <a:t> </a:t>
            </a:r>
            <a:r>
              <a:rPr lang="zh-CN" altLang="zh-CN" sz="1600" b="1" dirty="0" smtClean="0">
                <a:solidFill>
                  <a:schemeClr val="bg1"/>
                </a:solidFill>
                <a:ea typeface="Adobe 楷体 Std R" panose="02020400000000000000" pitchFamily="18" charset="-122"/>
                <a:sym typeface="+mn-ea"/>
              </a:rPr>
              <a:t>МЕЖДУНАРОДНЫЙ ЦЕНТР ИНФОРМАЦИОННОГО ОБСЛУЖИВАНИЯ (ЦЕНТРАЛЬНЫЙ РАЙОН)</a:t>
            </a:r>
            <a:endParaRPr lang="zh-CN" altLang="zh-CN" sz="1600" b="1" dirty="0" smtClean="0">
              <a:solidFill>
                <a:schemeClr val="bg1"/>
              </a:solidFill>
              <a:ea typeface="Adobe 楷体 Std R" panose="02020400000000000000" pitchFamily="18" charset="-122"/>
            </a:endParaRPr>
          </a:p>
          <a:p>
            <a:r>
              <a:rPr lang="zh-CN" altLang="zh-CN" sz="1600" dirty="0" smtClean="0">
                <a:solidFill>
                  <a:schemeClr val="bg1"/>
                </a:solidFill>
                <a:ea typeface="Adobe 楷体 Std R" panose="02020400000000000000" pitchFamily="18" charset="-122"/>
              </a:rPr>
              <a:t>Административный офис, библиотека, центр международного обмена.  </a:t>
            </a:r>
          </a:p>
          <a:p>
            <a:endParaRPr lang="ru-RU" altLang="zh-CN" sz="800" b="1" dirty="0" smtClean="0">
              <a:solidFill>
                <a:schemeClr val="accent6">
                  <a:lumMod val="40000"/>
                  <a:lumOff val="60000"/>
                </a:schemeClr>
              </a:solidFill>
              <a:latin typeface="+mj-ea"/>
              <a:ea typeface="+mj-ea"/>
            </a:endParaRPr>
          </a:p>
          <a:p>
            <a:r>
              <a:rPr lang="ru-RU" altLang="zh-CN" sz="2000" b="1" dirty="0" smtClean="0">
                <a:solidFill>
                  <a:schemeClr val="accent6">
                    <a:lumMod val="60000"/>
                    <a:lumOff val="40000"/>
                  </a:schemeClr>
                </a:solidFill>
                <a:latin typeface="+mj-ea"/>
                <a:ea typeface="+mj-ea"/>
              </a:rPr>
              <a:t>1</a:t>
            </a:r>
            <a:r>
              <a:rPr lang="en-US" altLang="zh-CN" sz="2000" b="1" dirty="0" smtClean="0">
                <a:solidFill>
                  <a:schemeClr val="accent6">
                    <a:lumMod val="60000"/>
                    <a:lumOff val="40000"/>
                  </a:schemeClr>
                </a:solidFill>
                <a:latin typeface="+mj-ea"/>
                <a:ea typeface="+mj-ea"/>
              </a:rPr>
              <a:t>)</a:t>
            </a:r>
            <a:r>
              <a:rPr lang="zh-CN" altLang="zh-CN" sz="2000" b="1" dirty="0" smtClean="0">
                <a:solidFill>
                  <a:schemeClr val="accent6">
                    <a:lumMod val="60000"/>
                    <a:lumOff val="40000"/>
                  </a:schemeClr>
                </a:solidFill>
                <a:latin typeface="+mj-ea"/>
                <a:ea typeface="+mj-ea"/>
              </a:rPr>
              <a:t>国际信息服务中心（中心区）</a:t>
            </a:r>
          </a:p>
          <a:p>
            <a:r>
              <a:rPr lang="zh-CN" altLang="zh-CN" sz="2000" dirty="0" smtClean="0">
                <a:solidFill>
                  <a:schemeClr val="accent6">
                    <a:lumMod val="60000"/>
                    <a:lumOff val="40000"/>
                  </a:schemeClr>
                </a:solidFill>
                <a:latin typeface="+mn-ea"/>
              </a:rPr>
              <a:t>设有行政办公区、图书馆、国际交流中心。</a:t>
            </a:r>
          </a:p>
          <a:p>
            <a:r>
              <a:rPr lang="en-US" altLang="zh-CN" sz="1400" b="1" dirty="0" smtClean="0">
                <a:solidFill>
                  <a:schemeClr val="bg1"/>
                </a:solidFill>
                <a:latin typeface="+mn-ea"/>
                <a:sym typeface="+mn-ea"/>
              </a:rPr>
              <a:t> </a:t>
            </a:r>
            <a:endParaRPr lang="zh-CN" altLang="zh-CN" sz="1400" b="1" dirty="0" smtClean="0">
              <a:solidFill>
                <a:schemeClr val="bg1"/>
              </a:solidFill>
              <a:latin typeface="+mn-ea"/>
              <a:sym typeface="+mn-ea"/>
            </a:endParaRPr>
          </a:p>
          <a:p>
            <a:r>
              <a:rPr lang="zh-CN" altLang="zh-CN" sz="1400" b="1" dirty="0" smtClean="0">
                <a:solidFill>
                  <a:schemeClr val="bg1"/>
                </a:solidFill>
                <a:latin typeface="+mj-lt"/>
                <a:ea typeface="Adobe 楷体 Std R" panose="02020400000000000000" pitchFamily="18" charset="-122"/>
                <a:sym typeface="+mn-ea"/>
              </a:rPr>
              <a:t>          </a:t>
            </a:r>
            <a:endParaRPr lang="zh-CN" altLang="zh-CN" sz="1200" dirty="0" smtClean="0">
              <a:solidFill>
                <a:schemeClr val="bg1"/>
              </a:solidFill>
              <a:latin typeface="+mj-lt"/>
              <a:ea typeface="Adobe 楷体 Std R" panose="02020400000000000000" pitchFamily="18" charset="-122"/>
            </a:endParaRPr>
          </a:p>
        </p:txBody>
      </p:sp>
      <p:pic>
        <p:nvPicPr>
          <p:cNvPr id="24577" name="图片 17" descr="009"/>
          <p:cNvPicPr>
            <a:picLocks noChangeAspect="1" noChangeArrowheads="1"/>
          </p:cNvPicPr>
          <p:nvPr/>
        </p:nvPicPr>
        <p:blipFill>
          <a:blip r:embed="rId4" cstate="email"/>
          <a:srcRect/>
          <a:stretch>
            <a:fillRect/>
          </a:stretch>
        </p:blipFill>
        <p:spPr bwMode="auto">
          <a:xfrm>
            <a:off x="701757" y="2355726"/>
            <a:ext cx="7830683" cy="2664296"/>
          </a:xfrm>
          <a:prstGeom prst="rect">
            <a:avLst/>
          </a:prstGeom>
          <a:noFill/>
          <a:ln w="9525">
            <a:noFill/>
            <a:miter lim="800000"/>
            <a:headEnd/>
            <a:tailEnd/>
          </a:ln>
        </p:spPr>
      </p:pic>
      <p:sp>
        <p:nvSpPr>
          <p:cNvPr id="6" name="Заголовок 1"/>
          <p:cNvSpPr>
            <a:spLocks noGrp="1"/>
          </p:cNvSpPr>
          <p:nvPr>
            <p:ph type="title"/>
          </p:nvPr>
        </p:nvSpPr>
        <p:spPr>
          <a:xfrm>
            <a:off x="462372" y="-10045"/>
            <a:ext cx="8219256" cy="709587"/>
          </a:xfrm>
        </p:spPr>
        <p:txBody>
          <a:bodyPr>
            <a:normAutofit/>
          </a:bodyPr>
          <a:lstStyle/>
          <a:p>
            <a:r>
              <a:rPr lang="zh-CN" altLang="zh-CN" sz="2000" b="1" dirty="0" smtClean="0">
                <a:solidFill>
                  <a:schemeClr val="bg1"/>
                </a:solidFill>
                <a:latin typeface="Segoe UI Light" pitchFamily="34" charset="0"/>
                <a:ea typeface="Adobe 楷体 Std R" panose="02020400000000000000" pitchFamily="18" charset="-122"/>
                <a:sym typeface="+mn-ea"/>
              </a:rPr>
              <a:t>ПРОСТРАНСТВЕННОЕ РАСПРЕДЕЛЕНИЕ</a:t>
            </a:r>
            <a:r>
              <a:rPr lang="zh-CN" altLang="en-US" sz="2400" b="1" dirty="0" smtClean="0">
                <a:solidFill>
                  <a:schemeClr val="bg1"/>
                </a:solidFill>
                <a:latin typeface="Segoe UI Light" pitchFamily="34" charset="0"/>
                <a:ea typeface="Adobe 楷体 Std R" panose="02020400000000000000" pitchFamily="18" charset="-122"/>
                <a:sym typeface="+mn-ea"/>
              </a:rPr>
              <a:t> </a:t>
            </a:r>
            <a:r>
              <a:rPr lang="en-US" altLang="zh-CN" sz="2400" b="1" dirty="0" smtClean="0">
                <a:solidFill>
                  <a:schemeClr val="bg1"/>
                </a:solidFill>
                <a:latin typeface="Segoe UI Light" pitchFamily="34" charset="0"/>
                <a:ea typeface="Adobe 楷体 Std R" panose="02020400000000000000" pitchFamily="18" charset="-122"/>
                <a:sym typeface="+mn-ea"/>
              </a:rPr>
              <a:t>/</a:t>
            </a:r>
            <a:r>
              <a:rPr lang="ru-RU" altLang="zh-CN" sz="2400" b="1" dirty="0" smtClean="0">
                <a:solidFill>
                  <a:schemeClr val="bg1"/>
                </a:solidFill>
                <a:latin typeface="Segoe UI Light" pitchFamily="34" charset="0"/>
                <a:ea typeface="Adobe 楷体 Std R" panose="02020400000000000000" pitchFamily="18" charset="-122"/>
                <a:sym typeface="+mn-ea"/>
              </a:rPr>
              <a:t>  </a:t>
            </a:r>
            <a:r>
              <a:rPr lang="zh-CN" altLang="zh-CN" sz="2400" b="1" dirty="0" smtClean="0">
                <a:solidFill>
                  <a:schemeClr val="accent6">
                    <a:lumMod val="60000"/>
                    <a:lumOff val="40000"/>
                  </a:schemeClr>
                </a:solidFill>
                <a:latin typeface="+mj-ea"/>
              </a:rPr>
              <a:t>空间布局</a:t>
            </a:r>
            <a:endParaRPr lang="ru-RU" sz="2400" b="1" dirty="0">
              <a:solidFill>
                <a:schemeClr val="accent6">
                  <a:lumMod val="60000"/>
                  <a:lumOff val="40000"/>
                </a:schemeClr>
              </a:solidFill>
              <a:latin typeface="Segoe UI Ligh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3505200" y="742950"/>
            <a:ext cx="5229225" cy="338554"/>
          </a:xfrm>
          <a:prstGeom prst="rect">
            <a:avLst/>
          </a:prstGeom>
          <a:noFill/>
        </p:spPr>
        <p:txBody>
          <a:bodyPr wrap="square" rtlCol="0">
            <a:spAutoFit/>
          </a:bodyPr>
          <a:lstStyle/>
          <a:p>
            <a:pPr>
              <a:buNone/>
            </a:pPr>
            <a:r>
              <a:rPr lang="en-US" altLang="zh-CN" sz="1600" dirty="0" smtClean="0">
                <a:latin typeface="仿宋" panose="02010609060101010101" pitchFamily="49" charset="-122"/>
                <a:ea typeface="仿宋" panose="02010609060101010101" pitchFamily="49" charset="-122"/>
              </a:rPr>
              <a:t>     </a:t>
            </a:r>
          </a:p>
        </p:txBody>
      </p:sp>
      <p:sp>
        <p:nvSpPr>
          <p:cNvPr id="7" name="矩形 6"/>
          <p:cNvSpPr/>
          <p:nvPr/>
        </p:nvSpPr>
        <p:spPr>
          <a:xfrm>
            <a:off x="323528" y="699542"/>
            <a:ext cx="8382000" cy="1579920"/>
          </a:xfrm>
          <a:prstGeom prst="rect">
            <a:avLst/>
          </a:prstGeom>
        </p:spPr>
        <p:txBody>
          <a:bodyPr wrap="square">
            <a:spAutoFit/>
          </a:bodyPr>
          <a:lstStyle/>
          <a:p>
            <a:pPr>
              <a:lnSpc>
                <a:spcPts val="3000"/>
              </a:lnSpc>
            </a:pPr>
            <a:r>
              <a:rPr lang="ru-RU" altLang="zh-CN" b="1" dirty="0" smtClean="0">
                <a:solidFill>
                  <a:schemeClr val="bg1"/>
                </a:solidFill>
                <a:ea typeface="Adobe 楷体 Std R" panose="02020400000000000000" pitchFamily="18" charset="-122"/>
              </a:rPr>
              <a:t>2</a:t>
            </a:r>
            <a:r>
              <a:rPr lang="en-US" altLang="zh-CN" b="1" dirty="0" smtClean="0">
                <a:solidFill>
                  <a:schemeClr val="bg1"/>
                </a:solidFill>
                <a:ea typeface="Adobe 楷体 Std R" panose="02020400000000000000" pitchFamily="18" charset="-122"/>
              </a:rPr>
              <a:t>)</a:t>
            </a:r>
            <a:r>
              <a:rPr lang="ru-RU" altLang="zh-CN" b="1" dirty="0" smtClean="0">
                <a:solidFill>
                  <a:schemeClr val="bg1"/>
                </a:solidFill>
                <a:ea typeface="Adobe 楷体 Std R" panose="02020400000000000000" pitchFamily="18" charset="-122"/>
              </a:rPr>
              <a:t> </a:t>
            </a:r>
            <a:r>
              <a:rPr lang="zh-CN" altLang="zh-CN" b="1" dirty="0" smtClean="0">
                <a:solidFill>
                  <a:schemeClr val="bg1"/>
                </a:solidFill>
                <a:ea typeface="Adobe 楷体 Std R" panose="02020400000000000000" pitchFamily="18" charset="-122"/>
                <a:sym typeface="+mn-ea"/>
              </a:rPr>
              <a:t>Учебный кампус (район А)</a:t>
            </a:r>
            <a:r>
              <a:rPr lang="ru-RU" altLang="zh-CN" b="1" dirty="0" smtClean="0">
                <a:solidFill>
                  <a:schemeClr val="bg1"/>
                </a:solidFill>
                <a:ea typeface="Adobe 楷体 Std R" panose="02020400000000000000" pitchFamily="18" charset="-122"/>
                <a:sym typeface="+mn-ea"/>
              </a:rPr>
              <a:t>.</a:t>
            </a:r>
            <a:r>
              <a:rPr lang="zh-CN" altLang="zh-CN" b="1" dirty="0" smtClean="0">
                <a:solidFill>
                  <a:schemeClr val="bg1"/>
                </a:solidFill>
                <a:ea typeface="Adobe 楷体 Std R" panose="02020400000000000000" pitchFamily="18" charset="-122"/>
                <a:sym typeface="+mn-ea"/>
              </a:rPr>
              <a:t> </a:t>
            </a:r>
            <a:r>
              <a:rPr lang="zh-CN" altLang="zh-CN" dirty="0" smtClean="0">
                <a:solidFill>
                  <a:schemeClr val="bg1"/>
                </a:solidFill>
                <a:latin typeface="+mj-lt"/>
                <a:ea typeface="Adobe 楷体 Std R" panose="02020400000000000000" pitchFamily="18" charset="-122"/>
              </a:rPr>
              <a:t>Каждый институт располагается в отдельном здании</a:t>
            </a:r>
            <a:endParaRPr lang="ru-RU" altLang="zh-CN" b="1" dirty="0" smtClean="0">
              <a:solidFill>
                <a:schemeClr val="bg1"/>
              </a:solidFill>
              <a:latin typeface="+mj-lt"/>
              <a:ea typeface="Adobe 楷体 Std R" panose="02020400000000000000" pitchFamily="18" charset="-122"/>
              <a:sym typeface="+mn-ea"/>
            </a:endParaRPr>
          </a:p>
          <a:p>
            <a:pPr>
              <a:lnSpc>
                <a:spcPts val="3000"/>
              </a:lnSpc>
            </a:pPr>
            <a:r>
              <a:rPr lang="ru-RU" altLang="zh-CN" sz="2000" b="1" dirty="0" smtClean="0">
                <a:solidFill>
                  <a:schemeClr val="accent6">
                    <a:lumMod val="60000"/>
                    <a:lumOff val="40000"/>
                  </a:schemeClr>
                </a:solidFill>
                <a:latin typeface="+mj-ea"/>
                <a:ea typeface="+mj-ea"/>
              </a:rPr>
              <a:t>2</a:t>
            </a:r>
            <a:r>
              <a:rPr lang="en-US" altLang="zh-CN" sz="2000" b="1" dirty="0" smtClean="0">
                <a:solidFill>
                  <a:schemeClr val="accent6">
                    <a:lumMod val="60000"/>
                    <a:lumOff val="40000"/>
                  </a:schemeClr>
                </a:solidFill>
                <a:latin typeface="+mj-ea"/>
                <a:ea typeface="+mj-ea"/>
              </a:rPr>
              <a:t>)</a:t>
            </a:r>
            <a:r>
              <a:rPr lang="zh-CN" altLang="zh-CN" sz="2000" b="1" dirty="0" smtClean="0">
                <a:solidFill>
                  <a:schemeClr val="accent6">
                    <a:lumMod val="60000"/>
                    <a:lumOff val="40000"/>
                  </a:schemeClr>
                </a:solidFill>
                <a:latin typeface="+mj-ea"/>
                <a:ea typeface="+mj-ea"/>
              </a:rPr>
              <a:t>学院聚集区（</a:t>
            </a:r>
            <a:r>
              <a:rPr lang="en-US" altLang="zh-CN" sz="2000" b="1" dirty="0" smtClean="0">
                <a:solidFill>
                  <a:schemeClr val="accent6">
                    <a:lumMod val="60000"/>
                    <a:lumOff val="40000"/>
                  </a:schemeClr>
                </a:solidFill>
                <a:latin typeface="+mj-ea"/>
                <a:ea typeface="+mj-ea"/>
              </a:rPr>
              <a:t>A</a:t>
            </a:r>
            <a:r>
              <a:rPr lang="zh-CN" altLang="zh-CN" sz="2000" b="1" dirty="0" smtClean="0">
                <a:solidFill>
                  <a:schemeClr val="accent6">
                    <a:lumMod val="60000"/>
                    <a:lumOff val="40000"/>
                  </a:schemeClr>
                </a:solidFill>
                <a:latin typeface="+mj-ea"/>
                <a:ea typeface="+mj-ea"/>
              </a:rPr>
              <a:t>区）</a:t>
            </a:r>
            <a:r>
              <a:rPr lang="ru-RU" altLang="zh-CN" sz="2000" b="1" dirty="0" smtClean="0">
                <a:solidFill>
                  <a:schemeClr val="accent6">
                    <a:lumMod val="60000"/>
                    <a:lumOff val="40000"/>
                  </a:schemeClr>
                </a:solidFill>
                <a:latin typeface="+mj-ea"/>
                <a:ea typeface="+mj-ea"/>
              </a:rPr>
              <a:t>.</a:t>
            </a:r>
            <a:r>
              <a:rPr lang="zh-CN" altLang="zh-CN" sz="2000" dirty="0" smtClean="0">
                <a:solidFill>
                  <a:schemeClr val="accent6">
                    <a:lumMod val="60000"/>
                    <a:lumOff val="40000"/>
                  </a:schemeClr>
                </a:solidFill>
                <a:latin typeface="+mj-ea"/>
                <a:ea typeface="+mj-ea"/>
              </a:rPr>
              <a:t>每个学</a:t>
            </a:r>
            <a:r>
              <a:rPr lang="zh-CN" altLang="en-US" sz="2000" dirty="0" smtClean="0">
                <a:solidFill>
                  <a:schemeClr val="accent6">
                    <a:lumMod val="60000"/>
                    <a:lumOff val="40000"/>
                  </a:schemeClr>
                </a:solidFill>
                <a:latin typeface="+mj-ea"/>
                <a:ea typeface="+mj-ea"/>
              </a:rPr>
              <a:t>院</a:t>
            </a:r>
            <a:r>
              <a:rPr lang="zh-CN" altLang="zh-CN" sz="2000" dirty="0" smtClean="0">
                <a:solidFill>
                  <a:schemeClr val="accent6">
                    <a:lumMod val="60000"/>
                    <a:lumOff val="40000"/>
                  </a:schemeClr>
                </a:solidFill>
                <a:latin typeface="+mj-ea"/>
                <a:ea typeface="+mj-ea"/>
              </a:rPr>
              <a:t>有独立的教学大楼</a:t>
            </a:r>
            <a:endParaRPr lang="zh-CN" altLang="zh-CN" sz="1400" b="1" dirty="0" smtClean="0">
              <a:solidFill>
                <a:schemeClr val="accent6">
                  <a:lumMod val="60000"/>
                  <a:lumOff val="40000"/>
                </a:schemeClr>
              </a:solidFill>
              <a:latin typeface="+mj-lt"/>
              <a:ea typeface="Adobe 楷体 Std R" panose="02020400000000000000" pitchFamily="18" charset="-122"/>
              <a:sym typeface="+mn-ea"/>
            </a:endParaRPr>
          </a:p>
          <a:p>
            <a:pPr eaLnBrk="1" latinLnBrk="0" hangingPunct="1">
              <a:lnSpc>
                <a:spcPts val="2600"/>
              </a:lnSpc>
            </a:pPr>
            <a:r>
              <a:rPr lang="zh-CN" altLang="zh-CN" sz="1400" dirty="0" smtClean="0">
                <a:solidFill>
                  <a:schemeClr val="accent6">
                    <a:lumMod val="60000"/>
                    <a:lumOff val="40000"/>
                  </a:schemeClr>
                </a:solidFill>
                <a:latin typeface="Times New Roman" panose="02020603050405020304" pitchFamily="18" charset="0"/>
                <a:ea typeface="Adobe 楷体 Std R" panose="02020400000000000000" pitchFamily="18" charset="-122"/>
              </a:rPr>
              <a:t>        </a:t>
            </a:r>
          </a:p>
        </p:txBody>
      </p:sp>
      <p:pic>
        <p:nvPicPr>
          <p:cNvPr id="22529" name="Picture 1" descr="1995256555@chatroom_1479109406183_86"/>
          <p:cNvPicPr>
            <a:picLocks noChangeAspect="1" noChangeArrowheads="1"/>
          </p:cNvPicPr>
          <p:nvPr/>
        </p:nvPicPr>
        <p:blipFill>
          <a:blip r:embed="rId4" cstate="email"/>
          <a:srcRect/>
          <a:stretch>
            <a:fillRect/>
          </a:stretch>
        </p:blipFill>
        <p:spPr bwMode="auto">
          <a:xfrm>
            <a:off x="395536" y="1995686"/>
            <a:ext cx="8314541" cy="3096344"/>
          </a:xfrm>
          <a:prstGeom prst="rect">
            <a:avLst/>
          </a:prstGeom>
          <a:noFill/>
          <a:ln w="9525">
            <a:noFill/>
            <a:miter lim="800000"/>
            <a:headEnd/>
            <a:tailEnd/>
          </a:ln>
        </p:spPr>
      </p:pic>
      <p:sp>
        <p:nvSpPr>
          <p:cNvPr id="6" name="Заголовок 1"/>
          <p:cNvSpPr>
            <a:spLocks noGrp="1"/>
          </p:cNvSpPr>
          <p:nvPr>
            <p:ph type="title"/>
          </p:nvPr>
        </p:nvSpPr>
        <p:spPr>
          <a:xfrm>
            <a:off x="462372" y="-10045"/>
            <a:ext cx="8219256" cy="709587"/>
          </a:xfrm>
        </p:spPr>
        <p:txBody>
          <a:bodyPr>
            <a:normAutofit/>
          </a:bodyPr>
          <a:lstStyle/>
          <a:p>
            <a:r>
              <a:rPr lang="zh-CN" altLang="zh-CN" sz="2000" b="1" dirty="0" smtClean="0">
                <a:solidFill>
                  <a:schemeClr val="bg1"/>
                </a:solidFill>
                <a:latin typeface="Segoe UI Light" pitchFamily="34" charset="0"/>
                <a:ea typeface="Adobe 楷体 Std R" panose="02020400000000000000" pitchFamily="18" charset="-122"/>
                <a:sym typeface="+mn-ea"/>
              </a:rPr>
              <a:t>ПРОСТРАНСТВЕННОЕ РАСПРЕДЕЛЕНИЕ</a:t>
            </a:r>
            <a:r>
              <a:rPr lang="zh-CN" altLang="en-US" sz="2000" b="1" dirty="0" smtClean="0">
                <a:solidFill>
                  <a:schemeClr val="bg1"/>
                </a:solidFill>
                <a:latin typeface="Segoe UI Light" pitchFamily="34" charset="0"/>
                <a:ea typeface="Adobe 楷体 Std R" panose="02020400000000000000" pitchFamily="18" charset="-122"/>
                <a:sym typeface="+mn-ea"/>
              </a:rPr>
              <a:t> </a:t>
            </a:r>
            <a:r>
              <a:rPr lang="en-US" altLang="zh-CN" sz="2400" b="1" dirty="0" smtClean="0">
                <a:solidFill>
                  <a:schemeClr val="bg1"/>
                </a:solidFill>
                <a:latin typeface="Segoe UI Light" pitchFamily="34" charset="0"/>
                <a:ea typeface="Adobe 楷体 Std R" panose="02020400000000000000" pitchFamily="18" charset="-122"/>
                <a:sym typeface="+mn-ea"/>
              </a:rPr>
              <a:t>/</a:t>
            </a:r>
            <a:r>
              <a:rPr lang="ru-RU" altLang="zh-CN" sz="2400" b="1" dirty="0" smtClean="0">
                <a:solidFill>
                  <a:schemeClr val="bg1"/>
                </a:solidFill>
                <a:latin typeface="Segoe UI Light" pitchFamily="34" charset="0"/>
                <a:ea typeface="Adobe 楷体 Std R" panose="02020400000000000000" pitchFamily="18" charset="-122"/>
                <a:sym typeface="+mn-ea"/>
              </a:rPr>
              <a:t>  </a:t>
            </a:r>
            <a:r>
              <a:rPr lang="zh-CN" altLang="zh-CN" sz="2400" b="1" dirty="0" smtClean="0">
                <a:solidFill>
                  <a:schemeClr val="accent6">
                    <a:lumMod val="60000"/>
                    <a:lumOff val="40000"/>
                  </a:schemeClr>
                </a:solidFill>
                <a:latin typeface="+mj-ea"/>
              </a:rPr>
              <a:t>空间布局</a:t>
            </a:r>
            <a:endParaRPr lang="ru-RU" sz="2400" b="1" dirty="0">
              <a:solidFill>
                <a:schemeClr val="accent6">
                  <a:lumMod val="60000"/>
                  <a:lumOff val="40000"/>
                </a:schemeClr>
              </a:solidFill>
              <a:latin typeface="Segoe UI Ligh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2099</Words>
  <Application>Microsoft Office PowerPoint</Application>
  <PresentationFormat>Экран (16:9)</PresentationFormat>
  <Paragraphs>208</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МЕЖДУНАРОДНЫЙ КИТАЙСКО-РОССИЙСКИЙ УНИВЕРСИТЕТ КАК ПРИМЕР ТРАНСГРАНИЧНОГО ОБРАЗОВАНИЯ И ИНСТРУМЕНТ ИНТЕГРАЦИИ ОБРАЗОВАТЕЛЬНЫХ СИСТЕМ  中俄国际大学教育为例，跨界整合教育系统和工具</vt:lpstr>
      <vt:lpstr>ИСТОРИЯ / 经过 </vt:lpstr>
      <vt:lpstr>Презентация PowerPoint</vt:lpstr>
      <vt:lpstr>Презентация PowerPoint</vt:lpstr>
      <vt:lpstr>Презентация PowerPoint</vt:lpstr>
      <vt:lpstr>Презентация PowerPoint</vt:lpstr>
      <vt:lpstr>Презентация PowerPoint</vt:lpstr>
      <vt:lpstr>ПРОСТРАНСТВЕННОЕ РАСПРЕДЕЛЕНИЕ /  空间布局</vt:lpstr>
      <vt:lpstr>ПРОСТРАНСТВЕННОЕ РАСПРЕДЕЛЕНИЕ /  空间布局</vt:lpstr>
      <vt:lpstr>ПРОСТРАНСТВЕННОЕ РАСПРЕДЕЛЕНИЕ /  空间布局</vt:lpstr>
      <vt:lpstr>ПРОСТРАНСТВЕННОЕ РАСПРЕДЕЛЕНИЕ / 空间布局</vt:lpstr>
      <vt:lpstr>Презентация PowerPoint</vt:lpstr>
      <vt:lpstr>Презентация PowerPoint</vt:lpstr>
      <vt:lpstr>Презентация PowerPoint</vt:lpstr>
      <vt:lpstr>Презентация PowerPoint</vt:lpstr>
      <vt:lpstr>КОНСОРЦИУМ ВУЗОВ / 大学联盟</vt:lpstr>
      <vt:lpstr>ОРГАНИЗАЦИЯ ДЕЯТЕЛЬНОСТИ КРУ / 中俄国际大学工作原理</vt:lpstr>
      <vt:lpstr>Презентация PowerPoint</vt:lpstr>
      <vt:lpstr>ПОДГОТОВИТЕЛЬНЫЙ ЭТАП / 准备步骤</vt:lpstr>
      <vt:lpstr>ДЛЯ РЕАЛИЗАЦИИ ПРОЕКТА НЕОБХОДИМО: / 实施条件</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МЕЖДУНАРОДНЫЙ КИТАЙСКО-РОССИЙСКИЙ УНИВЕРСИТЕТ КАК ПРИМЕР ТРАНСГРАНИЧНОГО ОБРАЗОВАНИЯ И ИНСТРУМЕНТ ИНТЕГРАЦИИ ОБРАЗОВАТЕЛЬНЫХ СИСТЕМ</dc:title>
  <dc:creator>user</dc:creator>
  <cp:lastModifiedBy>User</cp:lastModifiedBy>
  <cp:revision>126</cp:revision>
  <dcterms:created xsi:type="dcterms:W3CDTF">2016-11-09T06:37:51Z</dcterms:created>
  <dcterms:modified xsi:type="dcterms:W3CDTF">2016-11-26T00:34:12Z</dcterms:modified>
</cp:coreProperties>
</file>